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256" r:id="rId2"/>
    <p:sldId id="257" r:id="rId3"/>
    <p:sldId id="259" r:id="rId4"/>
    <p:sldId id="299" r:id="rId5"/>
    <p:sldId id="300" r:id="rId6"/>
    <p:sldId id="316" r:id="rId7"/>
    <p:sldId id="301" r:id="rId8"/>
    <p:sldId id="302" r:id="rId9"/>
    <p:sldId id="268" r:id="rId10"/>
    <p:sldId id="285" r:id="rId11"/>
    <p:sldId id="287" r:id="rId12"/>
    <p:sldId id="288" r:id="rId13"/>
    <p:sldId id="289" r:id="rId14"/>
    <p:sldId id="274" r:id="rId15"/>
    <p:sldId id="290" r:id="rId16"/>
    <p:sldId id="291" r:id="rId17"/>
    <p:sldId id="292" r:id="rId18"/>
    <p:sldId id="293" r:id="rId19"/>
    <p:sldId id="294" r:id="rId20"/>
    <p:sldId id="295" r:id="rId21"/>
    <p:sldId id="296" r:id="rId22"/>
    <p:sldId id="298" r:id="rId23"/>
    <p:sldId id="304" r:id="rId24"/>
    <p:sldId id="305" r:id="rId25"/>
    <p:sldId id="306" r:id="rId26"/>
    <p:sldId id="307" r:id="rId27"/>
    <p:sldId id="308" r:id="rId28"/>
    <p:sldId id="309" r:id="rId29"/>
    <p:sldId id="310" r:id="rId30"/>
    <p:sldId id="313" r:id="rId31"/>
    <p:sldId id="319" r:id="rId32"/>
    <p:sldId id="317" r:id="rId33"/>
    <p:sldId id="314" r:id="rId34"/>
    <p:sldId id="318" r:id="rId35"/>
    <p:sldId id="315" r:id="rId36"/>
    <p:sldId id="311" r:id="rId3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mj-lt"/>
        <a:ea typeface="+mj-ea"/>
        <a:cs typeface="+mj-cs"/>
        <a:sym typeface="Helvetica"/>
      </a:defRPr>
    </a:lvl1pPr>
    <a:lvl2pPr marL="0" marR="0" indent="228600" algn="l"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mj-lt"/>
        <a:ea typeface="+mj-ea"/>
        <a:cs typeface="+mj-cs"/>
        <a:sym typeface="Helvetica"/>
      </a:defRPr>
    </a:lvl2pPr>
    <a:lvl3pPr marL="0" marR="0" indent="457200" algn="l"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mj-lt"/>
        <a:ea typeface="+mj-ea"/>
        <a:cs typeface="+mj-cs"/>
        <a:sym typeface="Helvetica"/>
      </a:defRPr>
    </a:lvl3pPr>
    <a:lvl4pPr marL="0" marR="0" indent="685800" algn="l"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mj-lt"/>
        <a:ea typeface="+mj-ea"/>
        <a:cs typeface="+mj-cs"/>
        <a:sym typeface="Helvetica"/>
      </a:defRPr>
    </a:lvl4pPr>
    <a:lvl5pPr marL="0" marR="0" indent="914400" algn="l"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AD2E9"/>
          </a:solidFill>
        </a:fill>
      </a:tcStyle>
    </a:wholeTbl>
    <a:band2H>
      <a:tcTxStyle/>
      <a:tcStyle>
        <a:tcBdr/>
        <a:fill>
          <a:solidFill>
            <a:srgbClr val="E6EAF4"/>
          </a:solidFill>
        </a:fill>
      </a:tcStyle>
    </a:band2H>
    <a:firstCol>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Col>
    <a:la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lastRow>
    <a:fir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wholeTbl>
    <a:band2H>
      <a:tcTxStyle/>
      <a:tcStyle>
        <a:tcBdr/>
        <a:fill>
          <a:solidFill>
            <a:schemeClr val="accent3">
              <a:lumOff val="44000"/>
            </a:schemeClr>
          </a:solidFill>
        </a:fill>
      </a:tcStyle>
    </a:band2H>
    <a:firstCol>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Col>
    <a:la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lastRow>
    <a:fir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Row>
  </a:tblStyle>
  <a:tblStyle styleId="{EEE7283C-3CF3-47DC-8721-378D4A62B228}"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ADACA"/>
          </a:solidFill>
        </a:fill>
      </a:tcStyle>
    </a:wholeTbl>
    <a:band2H>
      <a:tcTxStyle/>
      <a:tcStyle>
        <a:tcBdr/>
        <a:fill>
          <a:solidFill>
            <a:srgbClr val="E7EDE7"/>
          </a:solidFill>
        </a:fill>
      </a:tcStyle>
    </a:band2H>
    <a:firstCol>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Col>
    <a:la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lastRow>
    <a:fir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3">
              <a:lumOff val="44000"/>
            </a:schemeClr>
          </a:solidFill>
        </a:fill>
      </a:tcStyle>
    </a:band2H>
    <a:firstCol>
      <a:tcTxStyle b="on" i="off">
        <a:fontRef idx="major">
          <a:schemeClr val="accent3">
            <a:lumOff val="44000"/>
          </a:schemeClr>
        </a:fontRef>
        <a:schemeClr val="accent3">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3">
              <a:lumOff val="44000"/>
            </a:schemeClr>
          </a:solidFill>
        </a:fill>
      </a:tcStyle>
    </a:lastRow>
    <a:firstRow>
      <a:tcTxStyle b="on" i="off">
        <a:fontRef idx="major">
          <a:schemeClr val="accent3">
            <a:lumOff val="44000"/>
          </a:schemeClr>
        </a:fontRef>
        <a:schemeClr val="accent3">
          <a:lumOff val="44000"/>
        </a:schemeClr>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Col>
    <a:la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lastRow>
    <a:fir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chemeClr val="accent3">
              <a:lumOff val="44000"/>
            </a:schemeClr>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43"/>
  </p:normalViewPr>
  <p:slideViewPr>
    <p:cSldViewPr snapToGrid="0" snapToObjects="1">
      <p:cViewPr varScale="1">
        <p:scale>
          <a:sx n="76" d="100"/>
          <a:sy n="76" d="100"/>
        </p:scale>
        <p:origin x="172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34" name="Shape 334"/>
          <p:cNvSpPr>
            <a:spLocks noGrp="1" noRot="1" noChangeAspect="1"/>
          </p:cNvSpPr>
          <p:nvPr>
            <p:ph type="sldImg"/>
          </p:nvPr>
        </p:nvSpPr>
        <p:spPr>
          <a:xfrm>
            <a:off x="1143000" y="685800"/>
            <a:ext cx="4572000" cy="3429000"/>
          </a:xfrm>
          <a:prstGeom prst="rect">
            <a:avLst/>
          </a:prstGeom>
        </p:spPr>
        <p:txBody>
          <a:bodyPr/>
          <a:lstStyle/>
          <a:p>
            <a:endParaRPr/>
          </a:p>
        </p:txBody>
      </p:sp>
      <p:sp>
        <p:nvSpPr>
          <p:cNvPr id="335" name="Shape 33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25000"/>
      </a:lnSpc>
      <a:defRPr sz="2400">
        <a:latin typeface="+mn-lt"/>
        <a:ea typeface="+mn-ea"/>
        <a:cs typeface="+mn-cs"/>
        <a:sym typeface="Avenir Roman"/>
      </a:defRPr>
    </a:lvl1pPr>
    <a:lvl2pPr indent="228600" defTabSz="457200" latinLnBrk="0">
      <a:lnSpc>
        <a:spcPct val="125000"/>
      </a:lnSpc>
      <a:defRPr sz="2400">
        <a:latin typeface="+mn-lt"/>
        <a:ea typeface="+mn-ea"/>
        <a:cs typeface="+mn-cs"/>
        <a:sym typeface="Avenir Roman"/>
      </a:defRPr>
    </a:lvl2pPr>
    <a:lvl3pPr indent="457200" defTabSz="457200" latinLnBrk="0">
      <a:lnSpc>
        <a:spcPct val="125000"/>
      </a:lnSpc>
      <a:defRPr sz="2400">
        <a:latin typeface="+mn-lt"/>
        <a:ea typeface="+mn-ea"/>
        <a:cs typeface="+mn-cs"/>
        <a:sym typeface="Avenir Roman"/>
      </a:defRPr>
    </a:lvl3pPr>
    <a:lvl4pPr indent="685800" defTabSz="457200" latinLnBrk="0">
      <a:lnSpc>
        <a:spcPct val="125000"/>
      </a:lnSpc>
      <a:defRPr sz="2400">
        <a:latin typeface="+mn-lt"/>
        <a:ea typeface="+mn-ea"/>
        <a:cs typeface="+mn-cs"/>
        <a:sym typeface="Avenir Roman"/>
      </a:defRPr>
    </a:lvl4pPr>
    <a:lvl5pPr indent="914400" defTabSz="457200" latinLnBrk="0">
      <a:lnSpc>
        <a:spcPct val="125000"/>
      </a:lnSpc>
      <a:defRPr sz="2400">
        <a:latin typeface="+mn-lt"/>
        <a:ea typeface="+mn-ea"/>
        <a:cs typeface="+mn-cs"/>
        <a:sym typeface="Avenir Roman"/>
      </a:defRPr>
    </a:lvl5pPr>
    <a:lvl6pPr indent="1143000" defTabSz="457200" latinLnBrk="0">
      <a:lnSpc>
        <a:spcPct val="125000"/>
      </a:lnSpc>
      <a:defRPr sz="2400">
        <a:latin typeface="+mn-lt"/>
        <a:ea typeface="+mn-ea"/>
        <a:cs typeface="+mn-cs"/>
        <a:sym typeface="Avenir Roman"/>
      </a:defRPr>
    </a:lvl6pPr>
    <a:lvl7pPr indent="1371600" defTabSz="457200" latinLnBrk="0">
      <a:lnSpc>
        <a:spcPct val="125000"/>
      </a:lnSpc>
      <a:defRPr sz="2400">
        <a:latin typeface="+mn-lt"/>
        <a:ea typeface="+mn-ea"/>
        <a:cs typeface="+mn-cs"/>
        <a:sym typeface="Avenir Roman"/>
      </a:defRPr>
    </a:lvl7pPr>
    <a:lvl8pPr indent="1600200" defTabSz="457200" latinLnBrk="0">
      <a:lnSpc>
        <a:spcPct val="125000"/>
      </a:lnSpc>
      <a:defRPr sz="2400">
        <a:latin typeface="+mn-lt"/>
        <a:ea typeface="+mn-ea"/>
        <a:cs typeface="+mn-cs"/>
        <a:sym typeface="Avenir Roman"/>
      </a:defRPr>
    </a:lvl8pPr>
    <a:lvl9pPr indent="1828800" defTabSz="457200" latinLnBrk="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77526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53279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03288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85811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64675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15336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62968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42628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93018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72873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3935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30403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974725" y="3030538"/>
            <a:ext cx="11055350" cy="2090737"/>
          </a:xfrm>
          <a:prstGeom prst="rect">
            <a:avLst/>
          </a:prstGeom>
        </p:spPr>
        <p:txBody>
          <a:bodyPr/>
          <a:lstStyle/>
          <a:p>
            <a:r>
              <a:t>Title Text</a:t>
            </a:r>
          </a:p>
        </p:txBody>
      </p:sp>
      <p:sp>
        <p:nvSpPr>
          <p:cNvPr id="12" name="Body Level One…"/>
          <p:cNvSpPr txBox="1">
            <a:spLocks noGrp="1"/>
          </p:cNvSpPr>
          <p:nvPr>
            <p:ph type="body" sz="quarter" idx="1"/>
          </p:nvPr>
        </p:nvSpPr>
        <p:spPr>
          <a:xfrm>
            <a:off x="1951038" y="5527675"/>
            <a:ext cx="9102726" cy="2492375"/>
          </a:xfrm>
          <a:prstGeom prst="rect">
            <a:avLst/>
          </a:prstGeom>
        </p:spPr>
        <p:txBody>
          <a:bodyPr/>
          <a:lstStyle>
            <a:lvl1pPr marL="0" indent="0" algn="ctr"/>
            <a:lvl2pPr marL="0" indent="457200" algn="ctr"/>
            <a:lvl3pPr marL="0" indent="914400" algn="ctr"/>
            <a:lvl4pPr marL="0" indent="1371600" algn="ctr"/>
            <a:lvl5pPr marL="0" indent="1828800" algn="ct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92" name="Title Text"/>
          <p:cNvSpPr txBox="1">
            <a:spLocks noGrp="1"/>
          </p:cNvSpPr>
          <p:nvPr>
            <p:ph type="title"/>
          </p:nvPr>
        </p:nvSpPr>
        <p:spPr>
          <a:xfrm>
            <a:off x="974725" y="3030538"/>
            <a:ext cx="11055350" cy="2090737"/>
          </a:xfrm>
          <a:prstGeom prst="rect">
            <a:avLst/>
          </a:prstGeom>
        </p:spPr>
        <p:txBody>
          <a:bodyPr/>
          <a:lstStyle/>
          <a:p>
            <a:r>
              <a:t>Title Text</a:t>
            </a:r>
          </a:p>
        </p:txBody>
      </p:sp>
      <p:sp>
        <p:nvSpPr>
          <p:cNvPr id="93" name="Body Level One…"/>
          <p:cNvSpPr txBox="1">
            <a:spLocks noGrp="1"/>
          </p:cNvSpPr>
          <p:nvPr>
            <p:ph type="body" sz="quarter" idx="1"/>
          </p:nvPr>
        </p:nvSpPr>
        <p:spPr>
          <a:xfrm>
            <a:off x="1951038" y="5527675"/>
            <a:ext cx="9102726" cy="2492375"/>
          </a:xfrm>
          <a:prstGeom prst="rect">
            <a:avLst/>
          </a:prstGeom>
        </p:spPr>
        <p:txBody>
          <a:bodyPr/>
          <a:lstStyle>
            <a:lvl1pPr marL="0" indent="0" algn="ctr"/>
            <a:lvl2pPr marL="0" indent="457200" algn="ctr"/>
            <a:lvl3pPr marL="0" indent="914400" algn="ctr"/>
            <a:lvl4pPr marL="0" indent="1371600" algn="ctr"/>
            <a:lvl5pPr marL="0" indent="1828800" algn="ct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01" name="Title Text"/>
          <p:cNvSpPr txBox="1">
            <a:spLocks noGrp="1"/>
          </p:cNvSpPr>
          <p:nvPr>
            <p:ph type="title"/>
          </p:nvPr>
        </p:nvSpPr>
        <p:spPr>
          <a:prstGeom prst="rect">
            <a:avLst/>
          </a:prstGeom>
        </p:spPr>
        <p:txBody>
          <a:bodyPr/>
          <a:lstStyle/>
          <a:p>
            <a:r>
              <a:t>Title Text</a:t>
            </a:r>
          </a:p>
        </p:txBody>
      </p:sp>
      <p:sp>
        <p:nvSpPr>
          <p:cNvPr id="10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10" name="Title Text"/>
          <p:cNvSpPr txBox="1">
            <a:spLocks noGrp="1"/>
          </p:cNvSpPr>
          <p:nvPr>
            <p:ph type="title"/>
          </p:nvPr>
        </p:nvSpPr>
        <p:spPr>
          <a:xfrm>
            <a:off x="1027112" y="6267450"/>
            <a:ext cx="11053763" cy="1936750"/>
          </a:xfrm>
          <a:prstGeom prst="rect">
            <a:avLst/>
          </a:prstGeom>
        </p:spPr>
        <p:txBody>
          <a:bodyPr/>
          <a:lstStyle>
            <a:lvl1pPr>
              <a:defRPr sz="4000" b="1" cap="all"/>
            </a:lvl1pPr>
          </a:lstStyle>
          <a:p>
            <a:r>
              <a:t>Title Text</a:t>
            </a:r>
          </a:p>
        </p:txBody>
      </p:sp>
      <p:sp>
        <p:nvSpPr>
          <p:cNvPr id="111" name="Body Level One…"/>
          <p:cNvSpPr txBox="1">
            <a:spLocks noGrp="1"/>
          </p:cNvSpPr>
          <p:nvPr>
            <p:ph type="body" sz="quarter" idx="1"/>
          </p:nvPr>
        </p:nvSpPr>
        <p:spPr>
          <a:xfrm>
            <a:off x="1027112" y="4133850"/>
            <a:ext cx="11053763" cy="2133600"/>
          </a:xfrm>
          <a:prstGeom prst="rect">
            <a:avLst/>
          </a:prstGeom>
        </p:spPr>
        <p:txBody>
          <a:bodyPr anchor="b"/>
          <a:lstStyle>
            <a:lvl1pPr marL="0" indent="0">
              <a:defRPr sz="2000"/>
            </a:lvl1pPr>
            <a:lvl2pPr marL="0" indent="457200">
              <a:defRPr sz="2000"/>
            </a:lvl2pPr>
            <a:lvl3pPr marL="0" indent="914400">
              <a:defRPr sz="2000"/>
            </a:lvl3pPr>
            <a:lvl4pPr marL="0" indent="1371600">
              <a:defRPr sz="2000"/>
            </a:lvl4pPr>
            <a:lvl5pPr marL="0" indent="1828800">
              <a:defRPr sz="2000"/>
            </a:lvl5pPr>
          </a:lstStyle>
          <a:p>
            <a:r>
              <a:t>Body Level One</a:t>
            </a:r>
          </a:p>
          <a:p>
            <a:pPr lvl="1"/>
            <a:r>
              <a:t>Body Level Two</a:t>
            </a:r>
          </a:p>
          <a:p>
            <a:pPr lvl="2"/>
            <a:r>
              <a:t>Body Level Three</a:t>
            </a:r>
          </a:p>
          <a:p>
            <a:pPr lvl="3"/>
            <a:r>
              <a:t>Body Level Four</a:t>
            </a:r>
          </a:p>
          <a:p>
            <a:pPr lvl="4"/>
            <a:r>
              <a:t>Body Level Five</a:t>
            </a:r>
          </a:p>
        </p:txBody>
      </p:sp>
      <p:sp>
        <p:nvSpPr>
          <p:cNvPr id="1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19" name="Title Text"/>
          <p:cNvSpPr txBox="1">
            <a:spLocks noGrp="1"/>
          </p:cNvSpPr>
          <p:nvPr>
            <p:ph type="title"/>
          </p:nvPr>
        </p:nvSpPr>
        <p:spPr>
          <a:prstGeom prst="rect">
            <a:avLst/>
          </a:prstGeom>
        </p:spPr>
        <p:txBody>
          <a:bodyPr/>
          <a:lstStyle/>
          <a:p>
            <a:r>
              <a:t>Title Text</a:t>
            </a:r>
          </a:p>
        </p:txBody>
      </p:sp>
      <p:sp>
        <p:nvSpPr>
          <p:cNvPr id="120" name="Body Level One…"/>
          <p:cNvSpPr txBox="1">
            <a:spLocks noGrp="1"/>
          </p:cNvSpPr>
          <p:nvPr>
            <p:ph type="body" sz="half" idx="1"/>
          </p:nvPr>
        </p:nvSpPr>
        <p:spPr>
          <a:xfrm>
            <a:off x="650875" y="2276475"/>
            <a:ext cx="5775325" cy="6435725"/>
          </a:xfrm>
          <a:prstGeom prst="rect">
            <a:avLst/>
          </a:prstGeom>
        </p:spPr>
        <p:txBody>
          <a:bodyPr/>
          <a:lstStyle>
            <a:lvl1pPr>
              <a:defRPr sz="2800"/>
            </a:lvl1pPr>
            <a:lvl2pPr>
              <a:defRPr sz="2800"/>
            </a:lvl2pPr>
            <a:lvl3pPr>
              <a:defRPr sz="2800"/>
            </a:lvl3pPr>
            <a:lvl4pPr>
              <a:defRPr sz="2800"/>
            </a:lvl4pPr>
            <a:lvl5pPr>
              <a:defRPr sz="2800"/>
            </a:lvl5pPr>
          </a:lstStyle>
          <a:p>
            <a:r>
              <a:t>Body Level One</a:t>
            </a:r>
          </a:p>
          <a:p>
            <a:pPr lvl="1"/>
            <a:r>
              <a:t>Body Level Two</a:t>
            </a:r>
          </a:p>
          <a:p>
            <a:pPr lvl="2"/>
            <a:r>
              <a:t>Body Level Three</a:t>
            </a:r>
          </a:p>
          <a:p>
            <a:pPr lvl="3"/>
            <a:r>
              <a:t>Body Level Four</a:t>
            </a:r>
          </a:p>
          <a:p>
            <a:pPr lvl="4"/>
            <a:r>
              <a:t>Body Level Five</a:t>
            </a:r>
          </a:p>
        </p:txBody>
      </p:sp>
      <p:sp>
        <p:nvSpPr>
          <p:cNvPr id="1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128" name="Title Text"/>
          <p:cNvSpPr txBox="1">
            <a:spLocks noGrp="1"/>
          </p:cNvSpPr>
          <p:nvPr>
            <p:ph type="title"/>
          </p:nvPr>
        </p:nvSpPr>
        <p:spPr>
          <a:prstGeom prst="rect">
            <a:avLst/>
          </a:prstGeom>
        </p:spPr>
        <p:txBody>
          <a:bodyPr/>
          <a:lstStyle/>
          <a:p>
            <a:r>
              <a:t>Title Text</a:t>
            </a:r>
          </a:p>
        </p:txBody>
      </p:sp>
      <p:sp>
        <p:nvSpPr>
          <p:cNvPr id="129" name="Body Level One…"/>
          <p:cNvSpPr txBox="1">
            <a:spLocks noGrp="1"/>
          </p:cNvSpPr>
          <p:nvPr>
            <p:ph type="body" sz="quarter" idx="1"/>
          </p:nvPr>
        </p:nvSpPr>
        <p:spPr>
          <a:xfrm>
            <a:off x="650875" y="2182813"/>
            <a:ext cx="5745163" cy="909638"/>
          </a:xfrm>
          <a:prstGeom prst="rect">
            <a:avLst/>
          </a:prstGeom>
        </p:spPr>
        <p:txBody>
          <a:bodyPr anchor="b"/>
          <a:lstStyle>
            <a:lvl1pPr marL="0" indent="0">
              <a:defRPr sz="2400" b="1"/>
            </a:lvl1pPr>
            <a:lvl2pPr marL="0" indent="457200">
              <a:defRPr sz="2400" b="1"/>
            </a:lvl2pPr>
            <a:lvl3pPr marL="0" indent="914400">
              <a:defRPr sz="2400" b="1"/>
            </a:lvl3pPr>
            <a:lvl4pPr marL="0" indent="1371600">
              <a:defRPr sz="2400" b="1"/>
            </a:lvl4pPr>
            <a:lvl5pPr marL="0" indent="1828800">
              <a:defRPr sz="2400" b="1"/>
            </a:lvl5pPr>
          </a:lstStyle>
          <a:p>
            <a:r>
              <a:t>Body Level One</a:t>
            </a:r>
          </a:p>
          <a:p>
            <a:pPr lvl="1"/>
            <a:r>
              <a:t>Body Level Two</a:t>
            </a:r>
          </a:p>
          <a:p>
            <a:pPr lvl="2"/>
            <a:r>
              <a:t>Body Level Three</a:t>
            </a:r>
          </a:p>
          <a:p>
            <a:pPr lvl="3"/>
            <a:r>
              <a:t>Body Level Four</a:t>
            </a:r>
          </a:p>
          <a:p>
            <a:pPr lvl="4"/>
            <a:r>
              <a:t>Body Level Five</a:t>
            </a:r>
          </a:p>
        </p:txBody>
      </p:sp>
      <p:sp>
        <p:nvSpPr>
          <p:cNvPr id="130" name="Text Placeholder 4"/>
          <p:cNvSpPr>
            <a:spLocks noGrp="1"/>
          </p:cNvSpPr>
          <p:nvPr>
            <p:ph type="body" sz="quarter" idx="21"/>
          </p:nvPr>
        </p:nvSpPr>
        <p:spPr>
          <a:xfrm>
            <a:off x="6605588" y="2182813"/>
            <a:ext cx="5748338" cy="909638"/>
          </a:xfrm>
          <a:prstGeom prst="rect">
            <a:avLst/>
          </a:prstGeom>
        </p:spPr>
        <p:txBody>
          <a:bodyPr anchor="b"/>
          <a:lstStyle/>
          <a:p>
            <a:pPr marL="0" indent="0">
              <a:defRPr sz="2400" b="1"/>
            </a:pPr>
            <a:endParaRPr/>
          </a:p>
        </p:txBody>
      </p:sp>
      <p:sp>
        <p:nvSpPr>
          <p:cNvPr id="1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38" name="Title Text"/>
          <p:cNvSpPr txBox="1">
            <a:spLocks noGrp="1"/>
          </p:cNvSpPr>
          <p:nvPr>
            <p:ph type="title"/>
          </p:nvPr>
        </p:nvSpPr>
        <p:spPr>
          <a:prstGeom prst="rect">
            <a:avLst/>
          </a:prstGeom>
        </p:spPr>
        <p:txBody>
          <a:bodyPr/>
          <a:lstStyle/>
          <a:p>
            <a:r>
              <a:t>Title Text</a:t>
            </a:r>
          </a:p>
        </p:txBody>
      </p:sp>
      <p:sp>
        <p:nvSpPr>
          <p:cNvPr id="1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153" name="Title Text"/>
          <p:cNvSpPr txBox="1">
            <a:spLocks noGrp="1"/>
          </p:cNvSpPr>
          <p:nvPr>
            <p:ph type="title"/>
          </p:nvPr>
        </p:nvSpPr>
        <p:spPr>
          <a:xfrm>
            <a:off x="650875" y="388938"/>
            <a:ext cx="4278313" cy="1652587"/>
          </a:xfrm>
          <a:prstGeom prst="rect">
            <a:avLst/>
          </a:prstGeom>
        </p:spPr>
        <p:txBody>
          <a:bodyPr anchor="b"/>
          <a:lstStyle>
            <a:lvl1pPr>
              <a:defRPr sz="2000" b="1"/>
            </a:lvl1pPr>
          </a:lstStyle>
          <a:p>
            <a:r>
              <a:t>Title Text</a:t>
            </a:r>
          </a:p>
        </p:txBody>
      </p:sp>
      <p:sp>
        <p:nvSpPr>
          <p:cNvPr id="154" name="Body Level One…"/>
          <p:cNvSpPr txBox="1">
            <a:spLocks noGrp="1"/>
          </p:cNvSpPr>
          <p:nvPr>
            <p:ph type="body" idx="1"/>
          </p:nvPr>
        </p:nvSpPr>
        <p:spPr>
          <a:xfrm>
            <a:off x="5084762" y="388938"/>
            <a:ext cx="7269163" cy="8323262"/>
          </a:xfrm>
          <a:prstGeom prst="rect">
            <a:avLst/>
          </a:prstGeom>
        </p:spPr>
        <p:txBody>
          <a:bodyPr/>
          <a:lstStyle>
            <a:lvl1pPr>
              <a:defRPr sz="3200"/>
            </a:lvl1pPr>
            <a:lvl2pPr>
              <a:defRPr sz="3200"/>
            </a:lvl2pPr>
            <a:lvl3pPr>
              <a:defRPr sz="3200"/>
            </a:lvl3pPr>
            <a:lvl4pPr>
              <a:defRPr sz="3200"/>
            </a:lvl4pPr>
            <a:lvl5pPr>
              <a:defRPr sz="3200"/>
            </a:lvl5pPr>
          </a:lstStyle>
          <a:p>
            <a:r>
              <a:t>Body Level One</a:t>
            </a:r>
          </a:p>
          <a:p>
            <a:pPr lvl="1"/>
            <a:r>
              <a:t>Body Level Two</a:t>
            </a:r>
          </a:p>
          <a:p>
            <a:pPr lvl="2"/>
            <a:r>
              <a:t>Body Level Three</a:t>
            </a:r>
          </a:p>
          <a:p>
            <a:pPr lvl="3"/>
            <a:r>
              <a:t>Body Level Four</a:t>
            </a:r>
          </a:p>
          <a:p>
            <a:pPr lvl="4"/>
            <a:r>
              <a:t>Body Level Five</a:t>
            </a:r>
          </a:p>
        </p:txBody>
      </p:sp>
      <p:sp>
        <p:nvSpPr>
          <p:cNvPr id="155" name="Text Placeholder 3"/>
          <p:cNvSpPr>
            <a:spLocks noGrp="1"/>
          </p:cNvSpPr>
          <p:nvPr>
            <p:ph type="body" sz="half" idx="21"/>
          </p:nvPr>
        </p:nvSpPr>
        <p:spPr>
          <a:xfrm>
            <a:off x="650875" y="2041525"/>
            <a:ext cx="4278313" cy="6670675"/>
          </a:xfrm>
          <a:prstGeom prst="rect">
            <a:avLst/>
          </a:prstGeom>
        </p:spPr>
        <p:txBody>
          <a:bodyPr/>
          <a:lstStyle/>
          <a:p>
            <a:pPr marL="0" indent="0">
              <a:defRPr sz="1400"/>
            </a:pPr>
            <a:endParaRPr/>
          </a:p>
        </p:txBody>
      </p:sp>
      <p:sp>
        <p:nvSpPr>
          <p:cNvPr id="1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63" name="Title Text"/>
          <p:cNvSpPr txBox="1">
            <a:spLocks noGrp="1"/>
          </p:cNvSpPr>
          <p:nvPr>
            <p:ph type="title"/>
          </p:nvPr>
        </p:nvSpPr>
        <p:spPr>
          <a:xfrm>
            <a:off x="2549525" y="6827838"/>
            <a:ext cx="7802564" cy="806451"/>
          </a:xfrm>
          <a:prstGeom prst="rect">
            <a:avLst/>
          </a:prstGeom>
        </p:spPr>
        <p:txBody>
          <a:bodyPr anchor="b"/>
          <a:lstStyle>
            <a:lvl1pPr>
              <a:defRPr sz="2000" b="1"/>
            </a:lvl1pPr>
          </a:lstStyle>
          <a:p>
            <a:r>
              <a:t>Title Text</a:t>
            </a:r>
          </a:p>
        </p:txBody>
      </p:sp>
      <p:sp>
        <p:nvSpPr>
          <p:cNvPr id="164" name="Picture Placeholder 2"/>
          <p:cNvSpPr>
            <a:spLocks noGrp="1"/>
          </p:cNvSpPr>
          <p:nvPr>
            <p:ph type="pic" sz="half" idx="21"/>
          </p:nvPr>
        </p:nvSpPr>
        <p:spPr>
          <a:xfrm>
            <a:off x="2549525" y="871537"/>
            <a:ext cx="7802564" cy="5851526"/>
          </a:xfrm>
          <a:prstGeom prst="rect">
            <a:avLst/>
          </a:prstGeom>
        </p:spPr>
        <p:txBody>
          <a:bodyPr lIns="91439" rIns="91439">
            <a:noAutofit/>
          </a:bodyPr>
          <a:lstStyle/>
          <a:p>
            <a:endParaRPr/>
          </a:p>
        </p:txBody>
      </p:sp>
      <p:sp>
        <p:nvSpPr>
          <p:cNvPr id="165" name="Body Level One…"/>
          <p:cNvSpPr txBox="1">
            <a:spLocks noGrp="1"/>
          </p:cNvSpPr>
          <p:nvPr>
            <p:ph type="body" sz="quarter" idx="1"/>
          </p:nvPr>
        </p:nvSpPr>
        <p:spPr>
          <a:xfrm>
            <a:off x="2549525" y="7634288"/>
            <a:ext cx="7802564" cy="1144588"/>
          </a:xfrm>
          <a:prstGeom prst="rect">
            <a:avLst/>
          </a:prstGeom>
        </p:spPr>
        <p:txBody>
          <a:bodyPr/>
          <a:lstStyle>
            <a:lvl1pPr marL="0" indent="0">
              <a:defRPr sz="1400"/>
            </a:lvl1pPr>
            <a:lvl2pPr marL="0" indent="457200">
              <a:defRPr sz="1400"/>
            </a:lvl2pPr>
            <a:lvl3pPr marL="0" indent="914400">
              <a:defRPr sz="1400"/>
            </a:lvl3pPr>
            <a:lvl4pPr marL="0" indent="1371600">
              <a:defRPr sz="1400"/>
            </a:lvl4pPr>
            <a:lvl5pPr marL="0" indent="1828800">
              <a:defRPr sz="1400"/>
            </a:lvl5pPr>
          </a:lstStyle>
          <a:p>
            <a:r>
              <a:t>Body Level One</a:t>
            </a:r>
          </a:p>
          <a:p>
            <a:pPr lvl="1"/>
            <a:r>
              <a:t>Body Level Two</a:t>
            </a:r>
          </a:p>
          <a:p>
            <a:pPr lvl="2"/>
            <a:r>
              <a:t>Body Level Three</a:t>
            </a:r>
          </a:p>
          <a:p>
            <a:pPr lvl="3"/>
            <a:r>
              <a:t>Body Level Four</a:t>
            </a:r>
          </a:p>
          <a:p>
            <a:pPr lvl="4"/>
            <a:r>
              <a:t>Body Level Five</a:t>
            </a:r>
          </a:p>
        </p:txBody>
      </p:sp>
      <p:sp>
        <p:nvSpPr>
          <p:cNvPr id="1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73" name="Title Text"/>
          <p:cNvSpPr txBox="1">
            <a:spLocks noGrp="1"/>
          </p:cNvSpPr>
          <p:nvPr>
            <p:ph type="title"/>
          </p:nvPr>
        </p:nvSpPr>
        <p:spPr>
          <a:xfrm>
            <a:off x="974725" y="3030538"/>
            <a:ext cx="11055350" cy="2090737"/>
          </a:xfrm>
          <a:prstGeom prst="rect">
            <a:avLst/>
          </a:prstGeom>
        </p:spPr>
        <p:txBody>
          <a:bodyPr/>
          <a:lstStyle/>
          <a:p>
            <a:r>
              <a:t>Title Text</a:t>
            </a:r>
          </a:p>
        </p:txBody>
      </p:sp>
      <p:sp>
        <p:nvSpPr>
          <p:cNvPr id="174" name="Body Level One…"/>
          <p:cNvSpPr txBox="1">
            <a:spLocks noGrp="1"/>
          </p:cNvSpPr>
          <p:nvPr>
            <p:ph type="body" sz="quarter" idx="1"/>
          </p:nvPr>
        </p:nvSpPr>
        <p:spPr>
          <a:xfrm>
            <a:off x="1951038" y="5527675"/>
            <a:ext cx="9102726" cy="2492375"/>
          </a:xfrm>
          <a:prstGeom prst="rect">
            <a:avLst/>
          </a:prstGeom>
        </p:spPr>
        <p:txBody>
          <a:bodyPr/>
          <a:lstStyle>
            <a:lvl1pPr marL="0" indent="0" algn="ctr"/>
            <a:lvl2pPr marL="0" indent="457200" algn="ctr"/>
            <a:lvl3pPr marL="0" indent="914400" algn="ctr"/>
            <a:lvl4pPr marL="0" indent="1371600" algn="ctr"/>
            <a:lvl5pPr marL="0" indent="1828800" algn="ctr"/>
          </a:lstStyle>
          <a:p>
            <a:r>
              <a:t>Body Level One</a:t>
            </a:r>
          </a:p>
          <a:p>
            <a:pPr lvl="1"/>
            <a:r>
              <a:t>Body Level Two</a:t>
            </a:r>
          </a:p>
          <a:p>
            <a:pPr lvl="2"/>
            <a:r>
              <a:t>Body Level Three</a:t>
            </a:r>
          </a:p>
          <a:p>
            <a:pPr lvl="3"/>
            <a:r>
              <a:t>Body Level Four</a:t>
            </a:r>
          </a:p>
          <a:p>
            <a:pPr lvl="4"/>
            <a:r>
              <a:t>Body Level Five</a:t>
            </a:r>
          </a:p>
        </p:txBody>
      </p:sp>
      <p:sp>
        <p:nvSpPr>
          <p:cNvPr id="1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82" name="Title Text"/>
          <p:cNvSpPr txBox="1">
            <a:spLocks noGrp="1"/>
          </p:cNvSpPr>
          <p:nvPr>
            <p:ph type="title"/>
          </p:nvPr>
        </p:nvSpPr>
        <p:spPr>
          <a:prstGeom prst="rect">
            <a:avLst/>
          </a:prstGeom>
        </p:spPr>
        <p:txBody>
          <a:bodyPr/>
          <a:lstStyle/>
          <a:p>
            <a:r>
              <a:t>Title Text</a:t>
            </a:r>
          </a:p>
        </p:txBody>
      </p:sp>
      <p:sp>
        <p:nvSpPr>
          <p:cNvPr id="18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91" name="Title Text"/>
          <p:cNvSpPr txBox="1">
            <a:spLocks noGrp="1"/>
          </p:cNvSpPr>
          <p:nvPr>
            <p:ph type="title"/>
          </p:nvPr>
        </p:nvSpPr>
        <p:spPr>
          <a:xfrm>
            <a:off x="1027112" y="6267450"/>
            <a:ext cx="11053763" cy="1936750"/>
          </a:xfrm>
          <a:prstGeom prst="rect">
            <a:avLst/>
          </a:prstGeom>
        </p:spPr>
        <p:txBody>
          <a:bodyPr/>
          <a:lstStyle>
            <a:lvl1pPr>
              <a:defRPr sz="4000" b="1" cap="all"/>
            </a:lvl1pPr>
          </a:lstStyle>
          <a:p>
            <a:r>
              <a:t>Title Text</a:t>
            </a:r>
          </a:p>
        </p:txBody>
      </p:sp>
      <p:sp>
        <p:nvSpPr>
          <p:cNvPr id="192" name="Body Level One…"/>
          <p:cNvSpPr txBox="1">
            <a:spLocks noGrp="1"/>
          </p:cNvSpPr>
          <p:nvPr>
            <p:ph type="body" sz="quarter" idx="1"/>
          </p:nvPr>
        </p:nvSpPr>
        <p:spPr>
          <a:xfrm>
            <a:off x="1027112" y="4133850"/>
            <a:ext cx="11053763" cy="2133600"/>
          </a:xfrm>
          <a:prstGeom prst="rect">
            <a:avLst/>
          </a:prstGeom>
        </p:spPr>
        <p:txBody>
          <a:bodyPr anchor="b"/>
          <a:lstStyle>
            <a:lvl1pPr marL="0" indent="0">
              <a:defRPr sz="2000"/>
            </a:lvl1pPr>
            <a:lvl2pPr marL="0" indent="457200">
              <a:defRPr sz="2000"/>
            </a:lvl2pPr>
            <a:lvl3pPr marL="0" indent="914400">
              <a:defRPr sz="2000"/>
            </a:lvl3pPr>
            <a:lvl4pPr marL="0" indent="1371600">
              <a:defRPr sz="2000"/>
            </a:lvl4pPr>
            <a:lvl5pPr marL="0" indent="1828800">
              <a:defRPr sz="2000"/>
            </a:lvl5pPr>
          </a:lstStyle>
          <a:p>
            <a:r>
              <a:t>Body Level One</a:t>
            </a:r>
          </a:p>
          <a:p>
            <a:pPr lvl="1"/>
            <a:r>
              <a:t>Body Level Two</a:t>
            </a:r>
          </a:p>
          <a:p>
            <a:pPr lvl="2"/>
            <a:r>
              <a:t>Body Level Three</a:t>
            </a:r>
          </a:p>
          <a:p>
            <a:pPr lvl="3"/>
            <a:r>
              <a:t>Body Level Four</a:t>
            </a:r>
          </a:p>
          <a:p>
            <a:pPr lvl="4"/>
            <a:r>
              <a:t>Body Level Five</a:t>
            </a:r>
          </a:p>
        </p:txBody>
      </p:sp>
      <p:sp>
        <p:nvSpPr>
          <p:cNvPr id="1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00" name="Title Text"/>
          <p:cNvSpPr txBox="1">
            <a:spLocks noGrp="1"/>
          </p:cNvSpPr>
          <p:nvPr>
            <p:ph type="title"/>
          </p:nvPr>
        </p:nvSpPr>
        <p:spPr>
          <a:prstGeom prst="rect">
            <a:avLst/>
          </a:prstGeom>
        </p:spPr>
        <p:txBody>
          <a:bodyPr/>
          <a:lstStyle/>
          <a:p>
            <a:r>
              <a:t>Title Text</a:t>
            </a:r>
          </a:p>
        </p:txBody>
      </p:sp>
      <p:sp>
        <p:nvSpPr>
          <p:cNvPr id="201" name="Body Level One…"/>
          <p:cNvSpPr txBox="1">
            <a:spLocks noGrp="1"/>
          </p:cNvSpPr>
          <p:nvPr>
            <p:ph type="body" sz="half" idx="1"/>
          </p:nvPr>
        </p:nvSpPr>
        <p:spPr>
          <a:xfrm>
            <a:off x="650875" y="2276475"/>
            <a:ext cx="5775325" cy="6435725"/>
          </a:xfrm>
          <a:prstGeom prst="rect">
            <a:avLst/>
          </a:prstGeom>
        </p:spPr>
        <p:txBody>
          <a:bodyPr/>
          <a:lstStyle>
            <a:lvl1pPr>
              <a:defRPr sz="2800"/>
            </a:lvl1pPr>
            <a:lvl2pPr>
              <a:defRPr sz="2800"/>
            </a:lvl2pPr>
            <a:lvl3pPr>
              <a:defRPr sz="2800"/>
            </a:lvl3pPr>
            <a:lvl4pPr>
              <a:defRPr sz="2800"/>
            </a:lvl4pPr>
            <a:lvl5pPr>
              <a:defRPr sz="2800"/>
            </a:lvl5pPr>
          </a:lstStyle>
          <a:p>
            <a:r>
              <a:t>Body Level One</a:t>
            </a:r>
          </a:p>
          <a:p>
            <a:pPr lvl="1"/>
            <a:r>
              <a:t>Body Level Two</a:t>
            </a:r>
          </a:p>
          <a:p>
            <a:pPr lvl="2"/>
            <a:r>
              <a:t>Body Level Three</a:t>
            </a:r>
          </a:p>
          <a:p>
            <a:pPr lvl="3"/>
            <a:r>
              <a:t>Body Level Four</a:t>
            </a:r>
          </a:p>
          <a:p>
            <a:pPr lvl="4"/>
            <a:r>
              <a:t>Body Level Five</a:t>
            </a:r>
          </a:p>
        </p:txBody>
      </p:sp>
      <p:sp>
        <p:nvSpPr>
          <p:cNvPr id="20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09" name="Title Text"/>
          <p:cNvSpPr txBox="1">
            <a:spLocks noGrp="1"/>
          </p:cNvSpPr>
          <p:nvPr>
            <p:ph type="title"/>
          </p:nvPr>
        </p:nvSpPr>
        <p:spPr>
          <a:prstGeom prst="rect">
            <a:avLst/>
          </a:prstGeom>
        </p:spPr>
        <p:txBody>
          <a:bodyPr/>
          <a:lstStyle/>
          <a:p>
            <a:r>
              <a:t>Title Text</a:t>
            </a:r>
          </a:p>
        </p:txBody>
      </p:sp>
      <p:sp>
        <p:nvSpPr>
          <p:cNvPr id="210" name="Body Level One…"/>
          <p:cNvSpPr txBox="1">
            <a:spLocks noGrp="1"/>
          </p:cNvSpPr>
          <p:nvPr>
            <p:ph type="body" sz="quarter" idx="1"/>
          </p:nvPr>
        </p:nvSpPr>
        <p:spPr>
          <a:xfrm>
            <a:off x="650875" y="2182813"/>
            <a:ext cx="5745163" cy="909638"/>
          </a:xfrm>
          <a:prstGeom prst="rect">
            <a:avLst/>
          </a:prstGeom>
        </p:spPr>
        <p:txBody>
          <a:bodyPr anchor="b"/>
          <a:lstStyle>
            <a:lvl1pPr marL="0" indent="0">
              <a:defRPr sz="2400" b="1"/>
            </a:lvl1pPr>
            <a:lvl2pPr marL="0" indent="457200">
              <a:defRPr sz="2400" b="1"/>
            </a:lvl2pPr>
            <a:lvl3pPr marL="0" indent="914400">
              <a:defRPr sz="2400" b="1"/>
            </a:lvl3pPr>
            <a:lvl4pPr marL="0" indent="1371600">
              <a:defRPr sz="2400" b="1"/>
            </a:lvl4pPr>
            <a:lvl5pPr marL="0" indent="1828800">
              <a:defRPr sz="2400" b="1"/>
            </a:lvl5pPr>
          </a:lstStyle>
          <a:p>
            <a:r>
              <a:t>Body Level One</a:t>
            </a:r>
          </a:p>
          <a:p>
            <a:pPr lvl="1"/>
            <a:r>
              <a:t>Body Level Two</a:t>
            </a:r>
          </a:p>
          <a:p>
            <a:pPr lvl="2"/>
            <a:r>
              <a:t>Body Level Three</a:t>
            </a:r>
          </a:p>
          <a:p>
            <a:pPr lvl="3"/>
            <a:r>
              <a:t>Body Level Four</a:t>
            </a:r>
          </a:p>
          <a:p>
            <a:pPr lvl="4"/>
            <a:r>
              <a:t>Body Level Five</a:t>
            </a:r>
          </a:p>
        </p:txBody>
      </p:sp>
      <p:sp>
        <p:nvSpPr>
          <p:cNvPr id="211" name="Text Placeholder 4"/>
          <p:cNvSpPr>
            <a:spLocks noGrp="1"/>
          </p:cNvSpPr>
          <p:nvPr>
            <p:ph type="body" sz="quarter" idx="21"/>
          </p:nvPr>
        </p:nvSpPr>
        <p:spPr>
          <a:xfrm>
            <a:off x="6605588" y="2182813"/>
            <a:ext cx="5748338" cy="909638"/>
          </a:xfrm>
          <a:prstGeom prst="rect">
            <a:avLst/>
          </a:prstGeom>
        </p:spPr>
        <p:txBody>
          <a:bodyPr anchor="b"/>
          <a:lstStyle/>
          <a:p>
            <a:pPr marL="0" indent="0">
              <a:defRPr sz="2400" b="1"/>
            </a:pPr>
            <a:endParaRPr/>
          </a:p>
        </p:txBody>
      </p:sp>
      <p:sp>
        <p:nvSpPr>
          <p:cNvPr id="2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219" name="Title Text"/>
          <p:cNvSpPr txBox="1">
            <a:spLocks noGrp="1"/>
          </p:cNvSpPr>
          <p:nvPr>
            <p:ph type="title"/>
          </p:nvPr>
        </p:nvSpPr>
        <p:spPr>
          <a:prstGeom prst="rect">
            <a:avLst/>
          </a:prstGeom>
        </p:spPr>
        <p:txBody>
          <a:bodyPr/>
          <a:lstStyle/>
          <a:p>
            <a:r>
              <a:t>Title Text</a:t>
            </a:r>
          </a:p>
        </p:txBody>
      </p:sp>
      <p:sp>
        <p:nvSpPr>
          <p:cNvPr id="22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234" name="Title Text"/>
          <p:cNvSpPr txBox="1">
            <a:spLocks noGrp="1"/>
          </p:cNvSpPr>
          <p:nvPr>
            <p:ph type="title"/>
          </p:nvPr>
        </p:nvSpPr>
        <p:spPr>
          <a:xfrm>
            <a:off x="650875" y="388938"/>
            <a:ext cx="4278313" cy="1652587"/>
          </a:xfrm>
          <a:prstGeom prst="rect">
            <a:avLst/>
          </a:prstGeom>
        </p:spPr>
        <p:txBody>
          <a:bodyPr anchor="b"/>
          <a:lstStyle>
            <a:lvl1pPr>
              <a:defRPr sz="2000" b="1"/>
            </a:lvl1pPr>
          </a:lstStyle>
          <a:p>
            <a:r>
              <a:t>Title Text</a:t>
            </a:r>
          </a:p>
        </p:txBody>
      </p:sp>
      <p:sp>
        <p:nvSpPr>
          <p:cNvPr id="235" name="Body Level One…"/>
          <p:cNvSpPr txBox="1">
            <a:spLocks noGrp="1"/>
          </p:cNvSpPr>
          <p:nvPr>
            <p:ph type="body" idx="1"/>
          </p:nvPr>
        </p:nvSpPr>
        <p:spPr>
          <a:xfrm>
            <a:off x="5084762" y="388938"/>
            <a:ext cx="7269163" cy="8323262"/>
          </a:xfrm>
          <a:prstGeom prst="rect">
            <a:avLst/>
          </a:prstGeom>
        </p:spPr>
        <p:txBody>
          <a:bodyPr/>
          <a:lstStyle>
            <a:lvl1pPr>
              <a:defRPr sz="3200"/>
            </a:lvl1pPr>
            <a:lvl2pPr>
              <a:defRPr sz="3200"/>
            </a:lvl2pPr>
            <a:lvl3pPr>
              <a:defRPr sz="3200"/>
            </a:lvl3pPr>
            <a:lvl4pPr>
              <a:defRPr sz="3200"/>
            </a:lvl4pPr>
            <a:lvl5pPr>
              <a:defRPr sz="3200"/>
            </a:lvl5pPr>
          </a:lstStyle>
          <a:p>
            <a:r>
              <a:t>Body Level One</a:t>
            </a:r>
          </a:p>
          <a:p>
            <a:pPr lvl="1"/>
            <a:r>
              <a:t>Body Level Two</a:t>
            </a:r>
          </a:p>
          <a:p>
            <a:pPr lvl="2"/>
            <a:r>
              <a:t>Body Level Three</a:t>
            </a:r>
          </a:p>
          <a:p>
            <a:pPr lvl="3"/>
            <a:r>
              <a:t>Body Level Four</a:t>
            </a:r>
          </a:p>
          <a:p>
            <a:pPr lvl="4"/>
            <a:r>
              <a:t>Body Level Five</a:t>
            </a:r>
          </a:p>
        </p:txBody>
      </p:sp>
      <p:sp>
        <p:nvSpPr>
          <p:cNvPr id="236" name="Text Placeholder 3"/>
          <p:cNvSpPr>
            <a:spLocks noGrp="1"/>
          </p:cNvSpPr>
          <p:nvPr>
            <p:ph type="body" sz="half" idx="21"/>
          </p:nvPr>
        </p:nvSpPr>
        <p:spPr>
          <a:xfrm>
            <a:off x="650875" y="2041525"/>
            <a:ext cx="4278313" cy="6670675"/>
          </a:xfrm>
          <a:prstGeom prst="rect">
            <a:avLst/>
          </a:prstGeom>
        </p:spPr>
        <p:txBody>
          <a:bodyPr/>
          <a:lstStyle/>
          <a:p>
            <a:pPr marL="0" indent="0">
              <a:defRPr sz="1400"/>
            </a:pPr>
            <a:endParaRPr/>
          </a:p>
        </p:txBody>
      </p:sp>
      <p:sp>
        <p:nvSpPr>
          <p:cNvPr id="2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244" name="Title Text"/>
          <p:cNvSpPr txBox="1">
            <a:spLocks noGrp="1"/>
          </p:cNvSpPr>
          <p:nvPr>
            <p:ph type="title"/>
          </p:nvPr>
        </p:nvSpPr>
        <p:spPr>
          <a:xfrm>
            <a:off x="2549525" y="6827838"/>
            <a:ext cx="7802564" cy="806451"/>
          </a:xfrm>
          <a:prstGeom prst="rect">
            <a:avLst/>
          </a:prstGeom>
        </p:spPr>
        <p:txBody>
          <a:bodyPr anchor="b"/>
          <a:lstStyle>
            <a:lvl1pPr>
              <a:defRPr sz="2000" b="1"/>
            </a:lvl1pPr>
          </a:lstStyle>
          <a:p>
            <a:r>
              <a:t>Title Text</a:t>
            </a:r>
          </a:p>
        </p:txBody>
      </p:sp>
      <p:sp>
        <p:nvSpPr>
          <p:cNvPr id="245" name="Picture Placeholder 2"/>
          <p:cNvSpPr>
            <a:spLocks noGrp="1"/>
          </p:cNvSpPr>
          <p:nvPr>
            <p:ph type="pic" sz="half" idx="21"/>
          </p:nvPr>
        </p:nvSpPr>
        <p:spPr>
          <a:xfrm>
            <a:off x="2549525" y="871537"/>
            <a:ext cx="7802564" cy="5851526"/>
          </a:xfrm>
          <a:prstGeom prst="rect">
            <a:avLst/>
          </a:prstGeom>
        </p:spPr>
        <p:txBody>
          <a:bodyPr lIns="91439" rIns="91439">
            <a:noAutofit/>
          </a:bodyPr>
          <a:lstStyle/>
          <a:p>
            <a:endParaRPr/>
          </a:p>
        </p:txBody>
      </p:sp>
      <p:sp>
        <p:nvSpPr>
          <p:cNvPr id="246" name="Body Level One…"/>
          <p:cNvSpPr txBox="1">
            <a:spLocks noGrp="1"/>
          </p:cNvSpPr>
          <p:nvPr>
            <p:ph type="body" sz="quarter" idx="1"/>
          </p:nvPr>
        </p:nvSpPr>
        <p:spPr>
          <a:xfrm>
            <a:off x="2549525" y="7634288"/>
            <a:ext cx="7802564" cy="1144588"/>
          </a:xfrm>
          <a:prstGeom prst="rect">
            <a:avLst/>
          </a:prstGeom>
        </p:spPr>
        <p:txBody>
          <a:bodyPr/>
          <a:lstStyle>
            <a:lvl1pPr marL="0" indent="0">
              <a:defRPr sz="1400"/>
            </a:lvl1pPr>
            <a:lvl2pPr marL="0" indent="457200">
              <a:defRPr sz="1400"/>
            </a:lvl2pPr>
            <a:lvl3pPr marL="0" indent="914400">
              <a:defRPr sz="1400"/>
            </a:lvl3pPr>
            <a:lvl4pPr marL="0" indent="1371600">
              <a:defRPr sz="1400"/>
            </a:lvl4pPr>
            <a:lvl5pPr marL="0" indent="1828800">
              <a:defRPr sz="1400"/>
            </a:lvl5pPr>
          </a:lstStyle>
          <a:p>
            <a:r>
              <a:t>Body Level One</a:t>
            </a:r>
          </a:p>
          <a:p>
            <a:pPr lvl="1"/>
            <a:r>
              <a:t>Body Level Two</a:t>
            </a:r>
          </a:p>
          <a:p>
            <a:pPr lvl="2"/>
            <a:r>
              <a:t>Body Level Three</a:t>
            </a:r>
          </a:p>
          <a:p>
            <a:pPr lvl="3"/>
            <a:r>
              <a:t>Body Level Four</a:t>
            </a:r>
          </a:p>
          <a:p>
            <a:pPr lvl="4"/>
            <a:r>
              <a:t>Body Level Five</a:t>
            </a:r>
          </a:p>
        </p:txBody>
      </p:sp>
      <p:sp>
        <p:nvSpPr>
          <p:cNvPr id="2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54" name="Title Text"/>
          <p:cNvSpPr txBox="1">
            <a:spLocks noGrp="1"/>
          </p:cNvSpPr>
          <p:nvPr>
            <p:ph type="title"/>
          </p:nvPr>
        </p:nvSpPr>
        <p:spPr>
          <a:xfrm>
            <a:off x="974725" y="3030538"/>
            <a:ext cx="11055350" cy="2090737"/>
          </a:xfrm>
          <a:prstGeom prst="rect">
            <a:avLst/>
          </a:prstGeom>
        </p:spPr>
        <p:txBody>
          <a:bodyPr/>
          <a:lstStyle/>
          <a:p>
            <a:r>
              <a:t>Title Text</a:t>
            </a:r>
          </a:p>
        </p:txBody>
      </p:sp>
      <p:sp>
        <p:nvSpPr>
          <p:cNvPr id="255" name="Body Level One…"/>
          <p:cNvSpPr txBox="1">
            <a:spLocks noGrp="1"/>
          </p:cNvSpPr>
          <p:nvPr>
            <p:ph type="body" sz="quarter" idx="1"/>
          </p:nvPr>
        </p:nvSpPr>
        <p:spPr>
          <a:xfrm>
            <a:off x="1951038" y="5527675"/>
            <a:ext cx="9102726" cy="2492375"/>
          </a:xfrm>
          <a:prstGeom prst="rect">
            <a:avLst/>
          </a:prstGeom>
        </p:spPr>
        <p:txBody>
          <a:bodyPr/>
          <a:lstStyle>
            <a:lvl1pPr marL="0" indent="0" algn="ctr"/>
            <a:lvl2pPr marL="0" indent="457200" algn="ctr"/>
            <a:lvl3pPr marL="0" indent="914400" algn="ctr"/>
            <a:lvl4pPr marL="0" indent="1371600" algn="ctr"/>
            <a:lvl5pPr marL="0" indent="1828800" algn="ctr"/>
          </a:lstStyle>
          <a:p>
            <a:r>
              <a:t>Body Level One</a:t>
            </a:r>
          </a:p>
          <a:p>
            <a:pPr lvl="1"/>
            <a:r>
              <a:t>Body Level Two</a:t>
            </a:r>
          </a:p>
          <a:p>
            <a:pPr lvl="2"/>
            <a:r>
              <a:t>Body Level Three</a:t>
            </a:r>
          </a:p>
          <a:p>
            <a:pPr lvl="3"/>
            <a:r>
              <a:t>Body Level Four</a:t>
            </a:r>
          </a:p>
          <a:p>
            <a:pPr lvl="4"/>
            <a:r>
              <a:t>Body Level Five</a:t>
            </a:r>
          </a:p>
        </p:txBody>
      </p:sp>
      <p:sp>
        <p:nvSpPr>
          <p:cNvPr id="2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63" name="Title Text"/>
          <p:cNvSpPr txBox="1">
            <a:spLocks noGrp="1"/>
          </p:cNvSpPr>
          <p:nvPr>
            <p:ph type="title"/>
          </p:nvPr>
        </p:nvSpPr>
        <p:spPr>
          <a:prstGeom prst="rect">
            <a:avLst/>
          </a:prstGeom>
        </p:spPr>
        <p:txBody>
          <a:bodyPr/>
          <a:lstStyle/>
          <a:p>
            <a:r>
              <a:t>Title Text</a:t>
            </a:r>
          </a:p>
        </p:txBody>
      </p:sp>
      <p:sp>
        <p:nvSpPr>
          <p:cNvPr id="26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1027112" y="6267450"/>
            <a:ext cx="11053763" cy="1936750"/>
          </a:xfrm>
          <a:prstGeom prst="rect">
            <a:avLst/>
          </a:prstGeom>
        </p:spPr>
        <p:txBody>
          <a:bodyPr/>
          <a:lstStyle>
            <a:lvl1pPr>
              <a:defRPr sz="4000" b="1" cap="all"/>
            </a:lvl1pPr>
          </a:lstStyle>
          <a:p>
            <a:r>
              <a:t>Title Text</a:t>
            </a:r>
          </a:p>
        </p:txBody>
      </p:sp>
      <p:sp>
        <p:nvSpPr>
          <p:cNvPr id="30" name="Body Level One…"/>
          <p:cNvSpPr txBox="1">
            <a:spLocks noGrp="1"/>
          </p:cNvSpPr>
          <p:nvPr>
            <p:ph type="body" sz="quarter" idx="1"/>
          </p:nvPr>
        </p:nvSpPr>
        <p:spPr>
          <a:xfrm>
            <a:off x="1027112" y="4133850"/>
            <a:ext cx="11053763" cy="2133600"/>
          </a:xfrm>
          <a:prstGeom prst="rect">
            <a:avLst/>
          </a:prstGeom>
        </p:spPr>
        <p:txBody>
          <a:bodyPr anchor="b"/>
          <a:lstStyle>
            <a:lvl1pPr marL="0" indent="0">
              <a:defRPr sz="2000"/>
            </a:lvl1pPr>
            <a:lvl2pPr marL="0" indent="457200">
              <a:defRPr sz="2000"/>
            </a:lvl2pPr>
            <a:lvl3pPr marL="0" indent="914400">
              <a:defRPr sz="2000"/>
            </a:lvl3pPr>
            <a:lvl4pPr marL="0" indent="1371600">
              <a:defRPr sz="2000"/>
            </a:lvl4pPr>
            <a:lvl5pPr marL="0" indent="1828800">
              <a:defRPr sz="2000"/>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72" name="Title Text"/>
          <p:cNvSpPr txBox="1">
            <a:spLocks noGrp="1"/>
          </p:cNvSpPr>
          <p:nvPr>
            <p:ph type="title"/>
          </p:nvPr>
        </p:nvSpPr>
        <p:spPr>
          <a:xfrm>
            <a:off x="1027112" y="6267450"/>
            <a:ext cx="11053763" cy="1936750"/>
          </a:xfrm>
          <a:prstGeom prst="rect">
            <a:avLst/>
          </a:prstGeom>
        </p:spPr>
        <p:txBody>
          <a:bodyPr/>
          <a:lstStyle>
            <a:lvl1pPr>
              <a:defRPr sz="4000" b="1" cap="all"/>
            </a:lvl1pPr>
          </a:lstStyle>
          <a:p>
            <a:r>
              <a:t>Title Text</a:t>
            </a:r>
          </a:p>
        </p:txBody>
      </p:sp>
      <p:sp>
        <p:nvSpPr>
          <p:cNvPr id="273" name="Body Level One…"/>
          <p:cNvSpPr txBox="1">
            <a:spLocks noGrp="1"/>
          </p:cNvSpPr>
          <p:nvPr>
            <p:ph type="body" sz="quarter" idx="1"/>
          </p:nvPr>
        </p:nvSpPr>
        <p:spPr>
          <a:xfrm>
            <a:off x="1027112" y="4133850"/>
            <a:ext cx="11053763" cy="2133600"/>
          </a:xfrm>
          <a:prstGeom prst="rect">
            <a:avLst/>
          </a:prstGeom>
        </p:spPr>
        <p:txBody>
          <a:bodyPr anchor="b"/>
          <a:lstStyle>
            <a:lvl1pPr marL="0" indent="0">
              <a:defRPr sz="2000"/>
            </a:lvl1pPr>
            <a:lvl2pPr marL="0" indent="457200">
              <a:defRPr sz="2000"/>
            </a:lvl2pPr>
            <a:lvl3pPr marL="0" indent="914400">
              <a:defRPr sz="2000"/>
            </a:lvl3pPr>
            <a:lvl4pPr marL="0" indent="1371600">
              <a:defRPr sz="2000"/>
            </a:lvl4pPr>
            <a:lvl5pPr marL="0" indent="1828800">
              <a:defRPr sz="2000"/>
            </a:lvl5pPr>
          </a:lstStyle>
          <a:p>
            <a:r>
              <a:t>Body Level One</a:t>
            </a:r>
          </a:p>
          <a:p>
            <a:pPr lvl="1"/>
            <a:r>
              <a:t>Body Level Two</a:t>
            </a:r>
          </a:p>
          <a:p>
            <a:pPr lvl="2"/>
            <a:r>
              <a:t>Body Level Three</a:t>
            </a:r>
          </a:p>
          <a:p>
            <a:pPr lvl="3"/>
            <a:r>
              <a:t>Body Level Four</a:t>
            </a:r>
          </a:p>
          <a:p>
            <a:pPr lvl="4"/>
            <a:r>
              <a:t>Body Level Five</a:t>
            </a:r>
          </a:p>
        </p:txBody>
      </p:sp>
      <p:sp>
        <p:nvSpPr>
          <p:cNvPr id="2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81" name="Title Text"/>
          <p:cNvSpPr txBox="1">
            <a:spLocks noGrp="1"/>
          </p:cNvSpPr>
          <p:nvPr>
            <p:ph type="title"/>
          </p:nvPr>
        </p:nvSpPr>
        <p:spPr>
          <a:prstGeom prst="rect">
            <a:avLst/>
          </a:prstGeom>
        </p:spPr>
        <p:txBody>
          <a:bodyPr/>
          <a:lstStyle/>
          <a:p>
            <a:r>
              <a:t>Title Text</a:t>
            </a:r>
          </a:p>
        </p:txBody>
      </p:sp>
      <p:sp>
        <p:nvSpPr>
          <p:cNvPr id="282" name="Body Level One…"/>
          <p:cNvSpPr txBox="1">
            <a:spLocks noGrp="1"/>
          </p:cNvSpPr>
          <p:nvPr>
            <p:ph type="body" sz="half" idx="1"/>
          </p:nvPr>
        </p:nvSpPr>
        <p:spPr>
          <a:xfrm>
            <a:off x="650875" y="2276475"/>
            <a:ext cx="5775325" cy="6435725"/>
          </a:xfrm>
          <a:prstGeom prst="rect">
            <a:avLst/>
          </a:prstGeom>
        </p:spPr>
        <p:txBody>
          <a:bodyPr/>
          <a:lstStyle>
            <a:lvl1pPr>
              <a:defRPr sz="2800"/>
            </a:lvl1pPr>
            <a:lvl2pPr>
              <a:defRPr sz="2800"/>
            </a:lvl2pPr>
            <a:lvl3pPr>
              <a:defRPr sz="2800"/>
            </a:lvl3pPr>
            <a:lvl4pPr>
              <a:defRPr sz="2800"/>
            </a:lvl4pPr>
            <a:lvl5pPr>
              <a:defRPr sz="2800"/>
            </a:lvl5pPr>
          </a:lstStyle>
          <a:p>
            <a:r>
              <a:t>Body Level One</a:t>
            </a:r>
          </a:p>
          <a:p>
            <a:pPr lvl="1"/>
            <a:r>
              <a:t>Body Level Two</a:t>
            </a:r>
          </a:p>
          <a:p>
            <a:pPr lvl="2"/>
            <a:r>
              <a:t>Body Level Three</a:t>
            </a:r>
          </a:p>
          <a:p>
            <a:pPr lvl="3"/>
            <a:r>
              <a:t>Body Level Four</a:t>
            </a:r>
          </a:p>
          <a:p>
            <a:pPr lvl="4"/>
            <a:r>
              <a:t>Body Level Five</a:t>
            </a:r>
          </a:p>
        </p:txBody>
      </p:sp>
      <p:sp>
        <p:nvSpPr>
          <p:cNvPr id="2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90" name="Title Text"/>
          <p:cNvSpPr txBox="1">
            <a:spLocks noGrp="1"/>
          </p:cNvSpPr>
          <p:nvPr>
            <p:ph type="title"/>
          </p:nvPr>
        </p:nvSpPr>
        <p:spPr>
          <a:prstGeom prst="rect">
            <a:avLst/>
          </a:prstGeom>
        </p:spPr>
        <p:txBody>
          <a:bodyPr/>
          <a:lstStyle/>
          <a:p>
            <a:r>
              <a:t>Title Text</a:t>
            </a:r>
          </a:p>
        </p:txBody>
      </p:sp>
      <p:sp>
        <p:nvSpPr>
          <p:cNvPr id="291" name="Body Level One…"/>
          <p:cNvSpPr txBox="1">
            <a:spLocks noGrp="1"/>
          </p:cNvSpPr>
          <p:nvPr>
            <p:ph type="body" sz="quarter" idx="1"/>
          </p:nvPr>
        </p:nvSpPr>
        <p:spPr>
          <a:xfrm>
            <a:off x="650875" y="2182813"/>
            <a:ext cx="5745163" cy="909638"/>
          </a:xfrm>
          <a:prstGeom prst="rect">
            <a:avLst/>
          </a:prstGeom>
        </p:spPr>
        <p:txBody>
          <a:bodyPr anchor="b"/>
          <a:lstStyle>
            <a:lvl1pPr marL="0" indent="0">
              <a:defRPr sz="2400" b="1"/>
            </a:lvl1pPr>
            <a:lvl2pPr marL="0" indent="457200">
              <a:defRPr sz="2400" b="1"/>
            </a:lvl2pPr>
            <a:lvl3pPr marL="0" indent="914400">
              <a:defRPr sz="2400" b="1"/>
            </a:lvl3pPr>
            <a:lvl4pPr marL="0" indent="1371600">
              <a:defRPr sz="2400" b="1"/>
            </a:lvl4pPr>
            <a:lvl5pPr marL="0" indent="1828800">
              <a:defRPr sz="2400" b="1"/>
            </a:lvl5pPr>
          </a:lstStyle>
          <a:p>
            <a:r>
              <a:t>Body Level One</a:t>
            </a:r>
          </a:p>
          <a:p>
            <a:pPr lvl="1"/>
            <a:r>
              <a:t>Body Level Two</a:t>
            </a:r>
          </a:p>
          <a:p>
            <a:pPr lvl="2"/>
            <a:r>
              <a:t>Body Level Three</a:t>
            </a:r>
          </a:p>
          <a:p>
            <a:pPr lvl="3"/>
            <a:r>
              <a:t>Body Level Four</a:t>
            </a:r>
          </a:p>
          <a:p>
            <a:pPr lvl="4"/>
            <a:r>
              <a:t>Body Level Five</a:t>
            </a:r>
          </a:p>
        </p:txBody>
      </p:sp>
      <p:sp>
        <p:nvSpPr>
          <p:cNvPr id="292" name="Text Placeholder 4"/>
          <p:cNvSpPr>
            <a:spLocks noGrp="1"/>
          </p:cNvSpPr>
          <p:nvPr>
            <p:ph type="body" sz="quarter" idx="21"/>
          </p:nvPr>
        </p:nvSpPr>
        <p:spPr>
          <a:xfrm>
            <a:off x="6605588" y="2182813"/>
            <a:ext cx="5748338" cy="909638"/>
          </a:xfrm>
          <a:prstGeom prst="rect">
            <a:avLst/>
          </a:prstGeom>
        </p:spPr>
        <p:txBody>
          <a:bodyPr anchor="b"/>
          <a:lstStyle/>
          <a:p>
            <a:pPr marL="0" indent="0">
              <a:defRPr sz="2400" b="1"/>
            </a:pPr>
            <a:endParaRPr/>
          </a:p>
        </p:txBody>
      </p:sp>
      <p:sp>
        <p:nvSpPr>
          <p:cNvPr id="2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300" name="Title Text"/>
          <p:cNvSpPr txBox="1">
            <a:spLocks noGrp="1"/>
          </p:cNvSpPr>
          <p:nvPr>
            <p:ph type="title"/>
          </p:nvPr>
        </p:nvSpPr>
        <p:spPr>
          <a:prstGeom prst="rect">
            <a:avLst/>
          </a:prstGeom>
        </p:spPr>
        <p:txBody>
          <a:bodyPr/>
          <a:lstStyle/>
          <a:p>
            <a:r>
              <a:t>Title Text</a:t>
            </a:r>
          </a:p>
        </p:txBody>
      </p:sp>
      <p:sp>
        <p:nvSpPr>
          <p:cNvPr id="3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3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315" name="Title Text"/>
          <p:cNvSpPr txBox="1">
            <a:spLocks noGrp="1"/>
          </p:cNvSpPr>
          <p:nvPr>
            <p:ph type="title"/>
          </p:nvPr>
        </p:nvSpPr>
        <p:spPr>
          <a:xfrm>
            <a:off x="650875" y="388938"/>
            <a:ext cx="4278313" cy="1652587"/>
          </a:xfrm>
          <a:prstGeom prst="rect">
            <a:avLst/>
          </a:prstGeom>
        </p:spPr>
        <p:txBody>
          <a:bodyPr anchor="b"/>
          <a:lstStyle>
            <a:lvl1pPr>
              <a:defRPr sz="2000" b="1"/>
            </a:lvl1pPr>
          </a:lstStyle>
          <a:p>
            <a:r>
              <a:t>Title Text</a:t>
            </a:r>
          </a:p>
        </p:txBody>
      </p:sp>
      <p:sp>
        <p:nvSpPr>
          <p:cNvPr id="316" name="Body Level One…"/>
          <p:cNvSpPr txBox="1">
            <a:spLocks noGrp="1"/>
          </p:cNvSpPr>
          <p:nvPr>
            <p:ph type="body" idx="1"/>
          </p:nvPr>
        </p:nvSpPr>
        <p:spPr>
          <a:xfrm>
            <a:off x="5084762" y="388938"/>
            <a:ext cx="7269163" cy="8323262"/>
          </a:xfrm>
          <a:prstGeom prst="rect">
            <a:avLst/>
          </a:prstGeom>
        </p:spPr>
        <p:txBody>
          <a:bodyPr/>
          <a:lstStyle>
            <a:lvl1pPr>
              <a:defRPr sz="3200"/>
            </a:lvl1pPr>
            <a:lvl2pPr>
              <a:defRPr sz="3200"/>
            </a:lvl2pPr>
            <a:lvl3pPr>
              <a:defRPr sz="3200"/>
            </a:lvl3pPr>
            <a:lvl4pPr>
              <a:defRPr sz="3200"/>
            </a:lvl4pPr>
            <a:lvl5pPr>
              <a:defRPr sz="3200"/>
            </a:lvl5pPr>
          </a:lstStyle>
          <a:p>
            <a:r>
              <a:t>Body Level One</a:t>
            </a:r>
          </a:p>
          <a:p>
            <a:pPr lvl="1"/>
            <a:r>
              <a:t>Body Level Two</a:t>
            </a:r>
          </a:p>
          <a:p>
            <a:pPr lvl="2"/>
            <a:r>
              <a:t>Body Level Three</a:t>
            </a:r>
          </a:p>
          <a:p>
            <a:pPr lvl="3"/>
            <a:r>
              <a:t>Body Level Four</a:t>
            </a:r>
          </a:p>
          <a:p>
            <a:pPr lvl="4"/>
            <a:r>
              <a:t>Body Level Five</a:t>
            </a:r>
          </a:p>
        </p:txBody>
      </p:sp>
      <p:sp>
        <p:nvSpPr>
          <p:cNvPr id="317" name="Text Placeholder 3"/>
          <p:cNvSpPr>
            <a:spLocks noGrp="1"/>
          </p:cNvSpPr>
          <p:nvPr>
            <p:ph type="body" sz="half" idx="21"/>
          </p:nvPr>
        </p:nvSpPr>
        <p:spPr>
          <a:xfrm>
            <a:off x="650875" y="2041525"/>
            <a:ext cx="4278313" cy="6670675"/>
          </a:xfrm>
          <a:prstGeom prst="rect">
            <a:avLst/>
          </a:prstGeom>
        </p:spPr>
        <p:txBody>
          <a:bodyPr/>
          <a:lstStyle/>
          <a:p>
            <a:pPr marL="0" indent="0">
              <a:defRPr sz="1400"/>
            </a:pPr>
            <a:endParaRPr/>
          </a:p>
        </p:txBody>
      </p:sp>
      <p:sp>
        <p:nvSpPr>
          <p:cNvPr id="3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325" name="Title Text"/>
          <p:cNvSpPr txBox="1">
            <a:spLocks noGrp="1"/>
          </p:cNvSpPr>
          <p:nvPr>
            <p:ph type="title"/>
          </p:nvPr>
        </p:nvSpPr>
        <p:spPr>
          <a:xfrm>
            <a:off x="2549525" y="6827838"/>
            <a:ext cx="7802564" cy="806451"/>
          </a:xfrm>
          <a:prstGeom prst="rect">
            <a:avLst/>
          </a:prstGeom>
        </p:spPr>
        <p:txBody>
          <a:bodyPr anchor="b"/>
          <a:lstStyle>
            <a:lvl1pPr>
              <a:defRPr sz="2000" b="1"/>
            </a:lvl1pPr>
          </a:lstStyle>
          <a:p>
            <a:r>
              <a:t>Title Text</a:t>
            </a:r>
          </a:p>
        </p:txBody>
      </p:sp>
      <p:sp>
        <p:nvSpPr>
          <p:cNvPr id="326" name="Picture Placeholder 2"/>
          <p:cNvSpPr>
            <a:spLocks noGrp="1"/>
          </p:cNvSpPr>
          <p:nvPr>
            <p:ph type="pic" sz="half" idx="21"/>
          </p:nvPr>
        </p:nvSpPr>
        <p:spPr>
          <a:xfrm>
            <a:off x="2549525" y="871537"/>
            <a:ext cx="7802564" cy="5851526"/>
          </a:xfrm>
          <a:prstGeom prst="rect">
            <a:avLst/>
          </a:prstGeom>
        </p:spPr>
        <p:txBody>
          <a:bodyPr lIns="91439" rIns="91439">
            <a:noAutofit/>
          </a:bodyPr>
          <a:lstStyle/>
          <a:p>
            <a:endParaRPr/>
          </a:p>
        </p:txBody>
      </p:sp>
      <p:sp>
        <p:nvSpPr>
          <p:cNvPr id="327" name="Body Level One…"/>
          <p:cNvSpPr txBox="1">
            <a:spLocks noGrp="1"/>
          </p:cNvSpPr>
          <p:nvPr>
            <p:ph type="body" sz="quarter" idx="1"/>
          </p:nvPr>
        </p:nvSpPr>
        <p:spPr>
          <a:xfrm>
            <a:off x="2549525" y="7634288"/>
            <a:ext cx="7802564" cy="1144588"/>
          </a:xfrm>
          <a:prstGeom prst="rect">
            <a:avLst/>
          </a:prstGeom>
        </p:spPr>
        <p:txBody>
          <a:bodyPr/>
          <a:lstStyle>
            <a:lvl1pPr marL="0" indent="0">
              <a:defRPr sz="1400"/>
            </a:lvl1pPr>
            <a:lvl2pPr marL="0" indent="457200">
              <a:defRPr sz="1400"/>
            </a:lvl2pPr>
            <a:lvl3pPr marL="0" indent="914400">
              <a:defRPr sz="1400"/>
            </a:lvl3pPr>
            <a:lvl4pPr marL="0" indent="1371600">
              <a:defRPr sz="1400"/>
            </a:lvl4pPr>
            <a:lvl5pPr marL="0" indent="1828800">
              <a:defRPr sz="1400"/>
            </a:lvl5pPr>
          </a:lstStyle>
          <a:p>
            <a:r>
              <a:t>Body Level One</a:t>
            </a:r>
          </a:p>
          <a:p>
            <a:pPr lvl="1"/>
            <a:r>
              <a:t>Body Level Two</a:t>
            </a:r>
          </a:p>
          <a:p>
            <a:pPr lvl="2"/>
            <a:r>
              <a:t>Body Level Three</a:t>
            </a:r>
          </a:p>
          <a:p>
            <a:pPr lvl="3"/>
            <a:r>
              <a:t>Body Level Four</a:t>
            </a:r>
          </a:p>
          <a:p>
            <a:pPr lvl="4"/>
            <a:r>
              <a:t>Body Level Five</a:t>
            </a:r>
          </a:p>
        </p:txBody>
      </p:sp>
      <p:sp>
        <p:nvSpPr>
          <p:cNvPr id="3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650875" y="2276475"/>
            <a:ext cx="5775325" cy="6435725"/>
          </a:xfrm>
          <a:prstGeom prst="rect">
            <a:avLst/>
          </a:prstGeom>
        </p:spPr>
        <p:txBody>
          <a:bodyPr/>
          <a:lstStyle>
            <a:lvl1pPr>
              <a:defRPr sz="2800"/>
            </a:lvl1pPr>
            <a:lvl2pPr>
              <a:defRPr sz="2800"/>
            </a:lvl2pPr>
            <a:lvl3pPr>
              <a:defRPr sz="2800"/>
            </a:lvl3pPr>
            <a:lvl4pPr>
              <a:defRPr sz="2800"/>
            </a:lvl4pPr>
            <a:lvl5pPr>
              <a:defRPr sz="28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sz="quarter" idx="1"/>
          </p:nvPr>
        </p:nvSpPr>
        <p:spPr>
          <a:xfrm>
            <a:off x="650875" y="2182813"/>
            <a:ext cx="5745163" cy="909638"/>
          </a:xfrm>
          <a:prstGeom prst="rect">
            <a:avLst/>
          </a:prstGeom>
        </p:spPr>
        <p:txBody>
          <a:bodyPr anchor="b"/>
          <a:lstStyle>
            <a:lvl1pPr marL="0" indent="0">
              <a:defRPr sz="2400" b="1"/>
            </a:lvl1pPr>
            <a:lvl2pPr marL="0" indent="457200">
              <a:defRPr sz="2400" b="1"/>
            </a:lvl2pPr>
            <a:lvl3pPr marL="0" indent="914400">
              <a:defRPr sz="2400" b="1"/>
            </a:lvl3pPr>
            <a:lvl4pPr marL="0" indent="1371600">
              <a:defRPr sz="2400" b="1"/>
            </a:lvl4pPr>
            <a:lvl5pPr marL="0" indent="1828800">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605588" y="2182813"/>
            <a:ext cx="5748338" cy="909638"/>
          </a:xfrm>
          <a:prstGeom prst="rect">
            <a:avLst/>
          </a:prstGeom>
        </p:spPr>
        <p:txBody>
          <a:bodyPr anchor="b"/>
          <a:lstStyle/>
          <a:p>
            <a:pPr marL="0" indent="0">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650875" y="388938"/>
            <a:ext cx="4278313" cy="1652587"/>
          </a:xfrm>
          <a:prstGeom prst="rect">
            <a:avLst/>
          </a:prstGeom>
        </p:spPr>
        <p:txBody>
          <a:bodyPr anchor="b"/>
          <a:lstStyle>
            <a:lvl1pPr>
              <a:defRPr sz="2000" b="1"/>
            </a:lvl1pPr>
          </a:lstStyle>
          <a:p>
            <a:r>
              <a:t>Title Text</a:t>
            </a:r>
          </a:p>
        </p:txBody>
      </p:sp>
      <p:sp>
        <p:nvSpPr>
          <p:cNvPr id="73" name="Body Level One…"/>
          <p:cNvSpPr txBox="1">
            <a:spLocks noGrp="1"/>
          </p:cNvSpPr>
          <p:nvPr>
            <p:ph type="body" idx="1"/>
          </p:nvPr>
        </p:nvSpPr>
        <p:spPr>
          <a:xfrm>
            <a:off x="5084762" y="388938"/>
            <a:ext cx="7269163" cy="8323262"/>
          </a:xfrm>
          <a:prstGeom prst="rect">
            <a:avLst/>
          </a:prstGeom>
        </p:spPr>
        <p:txBody>
          <a:bodyPr/>
          <a:lstStyle>
            <a:lvl1pPr>
              <a:defRPr sz="3200"/>
            </a:lvl1pPr>
            <a:lvl2pPr>
              <a:defRPr sz="3200"/>
            </a:lvl2pPr>
            <a:lvl3pPr>
              <a:defRPr sz="3200"/>
            </a:lvl3pPr>
            <a:lvl4pPr>
              <a:defRPr sz="3200"/>
            </a:lvl4pPr>
            <a:lvl5pPr>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half" idx="21"/>
          </p:nvPr>
        </p:nvSpPr>
        <p:spPr>
          <a:xfrm>
            <a:off x="650875" y="2041525"/>
            <a:ext cx="4278313" cy="6670675"/>
          </a:xfrm>
          <a:prstGeom prst="rect">
            <a:avLst/>
          </a:prstGeom>
        </p:spPr>
        <p:txBody>
          <a:bodyPr/>
          <a:lstStyle/>
          <a:p>
            <a:pPr marL="0" indent="0">
              <a:defRPr sz="14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2549525" y="6827838"/>
            <a:ext cx="7802564" cy="806451"/>
          </a:xfrm>
          <a:prstGeom prst="rect">
            <a:avLst/>
          </a:prstGeom>
        </p:spPr>
        <p:txBody>
          <a:bodyPr anchor="b"/>
          <a:lstStyle>
            <a:lvl1pPr>
              <a:defRPr sz="2000" b="1"/>
            </a:lvl1pPr>
          </a:lstStyle>
          <a:p>
            <a:r>
              <a:t>Title Text</a:t>
            </a:r>
          </a:p>
        </p:txBody>
      </p:sp>
      <p:sp>
        <p:nvSpPr>
          <p:cNvPr id="83" name="Picture Placeholder 2"/>
          <p:cNvSpPr>
            <a:spLocks noGrp="1"/>
          </p:cNvSpPr>
          <p:nvPr>
            <p:ph type="pic" sz="half" idx="21"/>
          </p:nvPr>
        </p:nvSpPr>
        <p:spPr>
          <a:xfrm>
            <a:off x="2549525" y="871537"/>
            <a:ext cx="7802564" cy="5851526"/>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2549525" y="7634288"/>
            <a:ext cx="7802564" cy="1144588"/>
          </a:xfrm>
          <a:prstGeom prst="rect">
            <a:avLst/>
          </a:prstGeom>
        </p:spPr>
        <p:txBody>
          <a:bodyPr/>
          <a:lstStyle>
            <a:lvl1pPr marL="0" indent="0">
              <a:defRPr sz="1400"/>
            </a:lvl1pPr>
            <a:lvl2pPr marL="0" indent="457200">
              <a:defRPr sz="1400"/>
            </a:lvl2pPr>
            <a:lvl3pPr marL="0" indent="914400">
              <a:defRPr sz="1400"/>
            </a:lvl3pPr>
            <a:lvl4pPr marL="0" indent="1371600">
              <a:defRPr sz="1400"/>
            </a:lvl4pPr>
            <a:lvl5pPr marL="0" indent="1828800">
              <a:defRPr sz="14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8"/>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50875" y="390525"/>
            <a:ext cx="11703050" cy="162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Title Text</a:t>
            </a:r>
          </a:p>
        </p:txBody>
      </p:sp>
      <p:sp>
        <p:nvSpPr>
          <p:cNvPr id="3" name="Body Level One…"/>
          <p:cNvSpPr txBox="1">
            <a:spLocks noGrp="1"/>
          </p:cNvSpPr>
          <p:nvPr>
            <p:ph type="body" idx="1"/>
          </p:nvPr>
        </p:nvSpPr>
        <p:spPr>
          <a:xfrm>
            <a:off x="650875" y="2276475"/>
            <a:ext cx="11703050" cy="64357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713135" y="8701406"/>
            <a:ext cx="640790" cy="675639"/>
          </a:xfrm>
          <a:prstGeom prst="rect">
            <a:avLst/>
          </a:prstGeom>
          <a:ln w="12700">
            <a:miter lim="400000"/>
          </a:ln>
        </p:spPr>
        <p:txBody>
          <a:bodyPr wrap="none" lIns="45718" tIns="45718" rIns="45718" bIns="45718" anchor="ctr">
            <a:spAutoFit/>
          </a:bodyPr>
          <a:lstStyle>
            <a:lvl1pPr algn="r">
              <a:defRPr>
                <a:solidFill>
                  <a:srgbClr val="FF0000"/>
                </a:solidFill>
                <a:latin typeface="Helvetica Light"/>
                <a:ea typeface="Helvetica Light"/>
                <a:cs typeface="Helvetica Light"/>
                <a:sym typeface="Helvetica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Lst>
  <p:transition spd="med"/>
  <p:txStyles>
    <p:titleStyle>
      <a:lvl1pPr marL="0" marR="0" indent="0" algn="l" defTabSz="457200" rtl="0" latinLnBrk="0">
        <a:lnSpc>
          <a:spcPct val="100000"/>
        </a:lnSpc>
        <a:spcBef>
          <a:spcPts val="0"/>
        </a:spcBef>
        <a:spcAft>
          <a:spcPts val="0"/>
        </a:spcAft>
        <a:buClrTx/>
        <a:buSzTx/>
        <a:buFontTx/>
        <a:buNone/>
        <a:tabLst/>
        <a:defRPr sz="1200" b="0" i="0" u="none" strike="noStrike" cap="none" spc="0" baseline="0">
          <a:solidFill>
            <a:srgbClr val="000000"/>
          </a:solidFill>
          <a:uFillTx/>
          <a:latin typeface="+mj-lt"/>
          <a:ea typeface="+mj-ea"/>
          <a:cs typeface="+mj-cs"/>
          <a:sym typeface="Helvetica"/>
        </a:defRPr>
      </a:lvl1pPr>
      <a:lvl2pPr marL="0" marR="0" indent="0" algn="l" defTabSz="457200" rtl="0" latinLnBrk="0">
        <a:lnSpc>
          <a:spcPct val="100000"/>
        </a:lnSpc>
        <a:spcBef>
          <a:spcPts val="0"/>
        </a:spcBef>
        <a:spcAft>
          <a:spcPts val="0"/>
        </a:spcAft>
        <a:buClrTx/>
        <a:buSzTx/>
        <a:buFontTx/>
        <a:buNone/>
        <a:tabLst/>
        <a:defRPr sz="1200" b="0" i="0" u="none" strike="noStrike" cap="none" spc="0" baseline="0">
          <a:solidFill>
            <a:srgbClr val="000000"/>
          </a:solidFill>
          <a:uFillTx/>
          <a:latin typeface="+mj-lt"/>
          <a:ea typeface="+mj-ea"/>
          <a:cs typeface="+mj-cs"/>
          <a:sym typeface="Helvetica"/>
        </a:defRPr>
      </a:lvl2pPr>
      <a:lvl3pPr marL="0" marR="0" indent="0" algn="l" defTabSz="457200" rtl="0" latinLnBrk="0">
        <a:lnSpc>
          <a:spcPct val="100000"/>
        </a:lnSpc>
        <a:spcBef>
          <a:spcPts val="0"/>
        </a:spcBef>
        <a:spcAft>
          <a:spcPts val="0"/>
        </a:spcAft>
        <a:buClrTx/>
        <a:buSzTx/>
        <a:buFontTx/>
        <a:buNone/>
        <a:tabLst/>
        <a:defRPr sz="1200" b="0" i="0" u="none" strike="noStrike" cap="none" spc="0" baseline="0">
          <a:solidFill>
            <a:srgbClr val="000000"/>
          </a:solidFill>
          <a:uFillTx/>
          <a:latin typeface="+mj-lt"/>
          <a:ea typeface="+mj-ea"/>
          <a:cs typeface="+mj-cs"/>
          <a:sym typeface="Helvetica"/>
        </a:defRPr>
      </a:lvl3pPr>
      <a:lvl4pPr marL="0" marR="0" indent="0" algn="l" defTabSz="457200" rtl="0" latinLnBrk="0">
        <a:lnSpc>
          <a:spcPct val="100000"/>
        </a:lnSpc>
        <a:spcBef>
          <a:spcPts val="0"/>
        </a:spcBef>
        <a:spcAft>
          <a:spcPts val="0"/>
        </a:spcAft>
        <a:buClrTx/>
        <a:buSzTx/>
        <a:buFontTx/>
        <a:buNone/>
        <a:tabLst/>
        <a:defRPr sz="1200" b="0" i="0" u="none" strike="noStrike" cap="none" spc="0" baseline="0">
          <a:solidFill>
            <a:srgbClr val="000000"/>
          </a:solidFill>
          <a:uFillTx/>
          <a:latin typeface="+mj-lt"/>
          <a:ea typeface="+mj-ea"/>
          <a:cs typeface="+mj-cs"/>
          <a:sym typeface="Helvetica"/>
        </a:defRPr>
      </a:lvl4pPr>
      <a:lvl5pPr marL="0" marR="0" indent="0" algn="l" defTabSz="457200" rtl="0" latinLnBrk="0">
        <a:lnSpc>
          <a:spcPct val="100000"/>
        </a:lnSpc>
        <a:spcBef>
          <a:spcPts val="0"/>
        </a:spcBef>
        <a:spcAft>
          <a:spcPts val="0"/>
        </a:spcAft>
        <a:buClrTx/>
        <a:buSzTx/>
        <a:buFontTx/>
        <a:buNone/>
        <a:tabLst/>
        <a:defRPr sz="1200" b="0" i="0" u="none" strike="noStrike" cap="none" spc="0" baseline="0">
          <a:solidFill>
            <a:srgbClr val="000000"/>
          </a:solidFill>
          <a:uFillTx/>
          <a:latin typeface="+mj-lt"/>
          <a:ea typeface="+mj-ea"/>
          <a:cs typeface="+mj-cs"/>
          <a:sym typeface="Helvetica"/>
        </a:defRPr>
      </a:lvl5pPr>
      <a:lvl6pPr marL="0" marR="0" indent="457200" algn="l" defTabSz="457200" rtl="0" latinLnBrk="0">
        <a:lnSpc>
          <a:spcPct val="100000"/>
        </a:lnSpc>
        <a:spcBef>
          <a:spcPts val="0"/>
        </a:spcBef>
        <a:spcAft>
          <a:spcPts val="0"/>
        </a:spcAft>
        <a:buClrTx/>
        <a:buSzTx/>
        <a:buFontTx/>
        <a:buNone/>
        <a:tabLst/>
        <a:defRPr sz="1200" b="0" i="0" u="none" strike="noStrike" cap="none" spc="0" baseline="0">
          <a:solidFill>
            <a:srgbClr val="000000"/>
          </a:solidFill>
          <a:uFillTx/>
          <a:latin typeface="+mj-lt"/>
          <a:ea typeface="+mj-ea"/>
          <a:cs typeface="+mj-cs"/>
          <a:sym typeface="Helvetica"/>
        </a:defRPr>
      </a:lvl6pPr>
      <a:lvl7pPr marL="0" marR="0" indent="914400" algn="l" defTabSz="457200" rtl="0" latinLnBrk="0">
        <a:lnSpc>
          <a:spcPct val="100000"/>
        </a:lnSpc>
        <a:spcBef>
          <a:spcPts val="0"/>
        </a:spcBef>
        <a:spcAft>
          <a:spcPts val="0"/>
        </a:spcAft>
        <a:buClrTx/>
        <a:buSzTx/>
        <a:buFontTx/>
        <a:buNone/>
        <a:tabLst/>
        <a:defRPr sz="1200" b="0" i="0" u="none" strike="noStrike" cap="none" spc="0" baseline="0">
          <a:solidFill>
            <a:srgbClr val="000000"/>
          </a:solidFill>
          <a:uFillTx/>
          <a:latin typeface="+mj-lt"/>
          <a:ea typeface="+mj-ea"/>
          <a:cs typeface="+mj-cs"/>
          <a:sym typeface="Helvetica"/>
        </a:defRPr>
      </a:lvl7pPr>
      <a:lvl8pPr marL="0" marR="0" indent="1371600" algn="l" defTabSz="457200" rtl="0" latinLnBrk="0">
        <a:lnSpc>
          <a:spcPct val="100000"/>
        </a:lnSpc>
        <a:spcBef>
          <a:spcPts val="0"/>
        </a:spcBef>
        <a:spcAft>
          <a:spcPts val="0"/>
        </a:spcAft>
        <a:buClrTx/>
        <a:buSzTx/>
        <a:buFontTx/>
        <a:buNone/>
        <a:tabLst/>
        <a:defRPr sz="1200" b="0" i="0" u="none" strike="noStrike" cap="none" spc="0" baseline="0">
          <a:solidFill>
            <a:srgbClr val="000000"/>
          </a:solidFill>
          <a:uFillTx/>
          <a:latin typeface="+mj-lt"/>
          <a:ea typeface="+mj-ea"/>
          <a:cs typeface="+mj-cs"/>
          <a:sym typeface="Helvetica"/>
        </a:defRPr>
      </a:lvl8pPr>
      <a:lvl9pPr marL="0" marR="0" indent="1828800" algn="l" defTabSz="457200" rtl="0" latinLnBrk="0">
        <a:lnSpc>
          <a:spcPct val="100000"/>
        </a:lnSpc>
        <a:spcBef>
          <a:spcPts val="0"/>
        </a:spcBef>
        <a:spcAft>
          <a:spcPts val="0"/>
        </a:spcAft>
        <a:buClrTx/>
        <a:buSzTx/>
        <a:buFontTx/>
        <a:buNone/>
        <a:tabLst/>
        <a:defRPr sz="1200" b="0" i="0" u="none" strike="noStrike" cap="none" spc="0" baseline="0">
          <a:solidFill>
            <a:srgbClr val="000000"/>
          </a:solidFill>
          <a:uFillTx/>
          <a:latin typeface="+mj-lt"/>
          <a:ea typeface="+mj-ea"/>
          <a:cs typeface="+mj-cs"/>
          <a:sym typeface="Helvetica"/>
        </a:defRPr>
      </a:lvl9pPr>
    </p:titleStyle>
    <p:bodyStyle>
      <a:lvl1pPr marL="342900" marR="0" indent="-342900" algn="l" defTabSz="457200" rtl="0" latinLnBrk="0">
        <a:lnSpc>
          <a:spcPct val="100000"/>
        </a:lnSpc>
        <a:spcBef>
          <a:spcPts val="0"/>
        </a:spcBef>
        <a:spcAft>
          <a:spcPts val="0"/>
        </a:spcAft>
        <a:buClrTx/>
        <a:buSzTx/>
        <a:buFontTx/>
        <a:buNone/>
        <a:tabLst/>
        <a:defRPr sz="1200" b="0" i="0" u="none" strike="noStrike" cap="none" spc="0" baseline="0">
          <a:solidFill>
            <a:srgbClr val="000000"/>
          </a:solidFill>
          <a:uFillTx/>
          <a:latin typeface="+mj-lt"/>
          <a:ea typeface="+mj-ea"/>
          <a:cs typeface="+mj-cs"/>
          <a:sym typeface="Helvetica"/>
        </a:defRPr>
      </a:lvl1pPr>
      <a:lvl2pPr marL="342900" marR="0" indent="-114300" algn="l" defTabSz="457200" rtl="0" latinLnBrk="0">
        <a:lnSpc>
          <a:spcPct val="100000"/>
        </a:lnSpc>
        <a:spcBef>
          <a:spcPts val="0"/>
        </a:spcBef>
        <a:spcAft>
          <a:spcPts val="0"/>
        </a:spcAft>
        <a:buClrTx/>
        <a:buSzTx/>
        <a:buFontTx/>
        <a:buNone/>
        <a:tabLst/>
        <a:defRPr sz="1200" b="0" i="0" u="none" strike="noStrike" cap="none" spc="0" baseline="0">
          <a:solidFill>
            <a:srgbClr val="000000"/>
          </a:solidFill>
          <a:uFillTx/>
          <a:latin typeface="+mj-lt"/>
          <a:ea typeface="+mj-ea"/>
          <a:cs typeface="+mj-cs"/>
          <a:sym typeface="Helvetica"/>
        </a:defRPr>
      </a:lvl2pPr>
      <a:lvl3pPr marL="342900" marR="0" indent="114300" algn="l" defTabSz="457200" rtl="0" latinLnBrk="0">
        <a:lnSpc>
          <a:spcPct val="100000"/>
        </a:lnSpc>
        <a:spcBef>
          <a:spcPts val="0"/>
        </a:spcBef>
        <a:spcAft>
          <a:spcPts val="0"/>
        </a:spcAft>
        <a:buClrTx/>
        <a:buSzTx/>
        <a:buFontTx/>
        <a:buNone/>
        <a:tabLst/>
        <a:defRPr sz="1200" b="0" i="0" u="none" strike="noStrike" cap="none" spc="0" baseline="0">
          <a:solidFill>
            <a:srgbClr val="000000"/>
          </a:solidFill>
          <a:uFillTx/>
          <a:latin typeface="+mj-lt"/>
          <a:ea typeface="+mj-ea"/>
          <a:cs typeface="+mj-cs"/>
          <a:sym typeface="Helvetica"/>
        </a:defRPr>
      </a:lvl3pPr>
      <a:lvl4pPr marL="342900" marR="0" indent="342900" algn="l" defTabSz="457200" rtl="0" latinLnBrk="0">
        <a:lnSpc>
          <a:spcPct val="100000"/>
        </a:lnSpc>
        <a:spcBef>
          <a:spcPts val="0"/>
        </a:spcBef>
        <a:spcAft>
          <a:spcPts val="0"/>
        </a:spcAft>
        <a:buClrTx/>
        <a:buSzTx/>
        <a:buFontTx/>
        <a:buNone/>
        <a:tabLst/>
        <a:defRPr sz="1200" b="0" i="0" u="none" strike="noStrike" cap="none" spc="0" baseline="0">
          <a:solidFill>
            <a:srgbClr val="000000"/>
          </a:solidFill>
          <a:uFillTx/>
          <a:latin typeface="+mj-lt"/>
          <a:ea typeface="+mj-ea"/>
          <a:cs typeface="+mj-cs"/>
          <a:sym typeface="Helvetica"/>
        </a:defRPr>
      </a:lvl4pPr>
      <a:lvl5pPr marL="342900" marR="0" indent="571500" algn="l" defTabSz="457200" rtl="0" latinLnBrk="0">
        <a:lnSpc>
          <a:spcPct val="100000"/>
        </a:lnSpc>
        <a:spcBef>
          <a:spcPts val="0"/>
        </a:spcBef>
        <a:spcAft>
          <a:spcPts val="0"/>
        </a:spcAft>
        <a:buClrTx/>
        <a:buSzTx/>
        <a:buFontTx/>
        <a:buNone/>
        <a:tabLst/>
        <a:defRPr sz="1200" b="0" i="0" u="none" strike="noStrike" cap="none" spc="0" baseline="0">
          <a:solidFill>
            <a:srgbClr val="000000"/>
          </a:solidFill>
          <a:uFillTx/>
          <a:latin typeface="+mj-lt"/>
          <a:ea typeface="+mj-ea"/>
          <a:cs typeface="+mj-cs"/>
          <a:sym typeface="Helvetica"/>
        </a:defRPr>
      </a:lvl5pPr>
      <a:lvl6pPr marL="342900" marR="0" indent="1028700" algn="l" defTabSz="457200" rtl="0" latinLnBrk="0">
        <a:lnSpc>
          <a:spcPct val="100000"/>
        </a:lnSpc>
        <a:spcBef>
          <a:spcPts val="0"/>
        </a:spcBef>
        <a:spcAft>
          <a:spcPts val="0"/>
        </a:spcAft>
        <a:buClrTx/>
        <a:buSzTx/>
        <a:buFontTx/>
        <a:buNone/>
        <a:tabLst/>
        <a:defRPr sz="1200" b="0" i="0" u="none" strike="noStrike" cap="none" spc="0" baseline="0">
          <a:solidFill>
            <a:srgbClr val="000000"/>
          </a:solidFill>
          <a:uFillTx/>
          <a:latin typeface="+mj-lt"/>
          <a:ea typeface="+mj-ea"/>
          <a:cs typeface="+mj-cs"/>
          <a:sym typeface="Helvetica"/>
        </a:defRPr>
      </a:lvl6pPr>
      <a:lvl7pPr marL="342900" marR="0" indent="1485900" algn="l" defTabSz="457200" rtl="0" latinLnBrk="0">
        <a:lnSpc>
          <a:spcPct val="100000"/>
        </a:lnSpc>
        <a:spcBef>
          <a:spcPts val="0"/>
        </a:spcBef>
        <a:spcAft>
          <a:spcPts val="0"/>
        </a:spcAft>
        <a:buClrTx/>
        <a:buSzTx/>
        <a:buFontTx/>
        <a:buNone/>
        <a:tabLst/>
        <a:defRPr sz="1200" b="0" i="0" u="none" strike="noStrike" cap="none" spc="0" baseline="0">
          <a:solidFill>
            <a:srgbClr val="000000"/>
          </a:solidFill>
          <a:uFillTx/>
          <a:latin typeface="+mj-lt"/>
          <a:ea typeface="+mj-ea"/>
          <a:cs typeface="+mj-cs"/>
          <a:sym typeface="Helvetica"/>
        </a:defRPr>
      </a:lvl7pPr>
      <a:lvl8pPr marL="342900" marR="0" indent="1943100" algn="l" defTabSz="457200" rtl="0" latinLnBrk="0">
        <a:lnSpc>
          <a:spcPct val="100000"/>
        </a:lnSpc>
        <a:spcBef>
          <a:spcPts val="0"/>
        </a:spcBef>
        <a:spcAft>
          <a:spcPts val="0"/>
        </a:spcAft>
        <a:buClrTx/>
        <a:buSzTx/>
        <a:buFontTx/>
        <a:buNone/>
        <a:tabLst/>
        <a:defRPr sz="1200" b="0" i="0" u="none" strike="noStrike" cap="none" spc="0" baseline="0">
          <a:solidFill>
            <a:srgbClr val="000000"/>
          </a:solidFill>
          <a:uFillTx/>
          <a:latin typeface="+mj-lt"/>
          <a:ea typeface="+mj-ea"/>
          <a:cs typeface="+mj-cs"/>
          <a:sym typeface="Helvetica"/>
        </a:defRPr>
      </a:lvl8pPr>
      <a:lvl9pPr marL="342900" marR="0" indent="2400300" algn="l" defTabSz="457200" rtl="0" latinLnBrk="0">
        <a:lnSpc>
          <a:spcPct val="100000"/>
        </a:lnSpc>
        <a:spcBef>
          <a:spcPts val="0"/>
        </a:spcBef>
        <a:spcAft>
          <a:spcPts val="0"/>
        </a:spcAft>
        <a:buClrTx/>
        <a:buSzTx/>
        <a:buFontTx/>
        <a:buNone/>
        <a:tabLst/>
        <a:defRPr sz="1200" b="0" i="0" u="none" strike="noStrike" cap="none" spc="0" baseline="0">
          <a:solidFill>
            <a:srgbClr val="000000"/>
          </a:solidFill>
          <a:uFillTx/>
          <a:latin typeface="+mj-lt"/>
          <a:ea typeface="+mj-ea"/>
          <a:cs typeface="+mj-cs"/>
          <a:sym typeface="Helvetica"/>
        </a:defRPr>
      </a:lvl9pPr>
    </p:bodyStyle>
    <p:otherStyle>
      <a:lvl1pPr marL="0" marR="0" indent="0" algn="r" defTabSz="584200" rtl="0" latinLnBrk="0">
        <a:lnSpc>
          <a:spcPct val="100000"/>
        </a:lnSpc>
        <a:spcBef>
          <a:spcPts val="0"/>
        </a:spcBef>
        <a:spcAft>
          <a:spcPts val="0"/>
        </a:spcAft>
        <a:buClrTx/>
        <a:buSzTx/>
        <a:buFontTx/>
        <a:buNone/>
        <a:tabLst/>
        <a:defRPr sz="3800" b="0" i="0" u="none" strike="noStrike" cap="none" spc="0" baseline="0">
          <a:solidFill>
            <a:schemeClr val="tx1"/>
          </a:solidFill>
          <a:uFillTx/>
          <a:latin typeface="+mn-lt"/>
          <a:ea typeface="+mn-ea"/>
          <a:cs typeface="+mn-cs"/>
          <a:sym typeface="Helvetica Light"/>
        </a:defRPr>
      </a:lvl1pPr>
      <a:lvl2pPr marL="0" marR="0" indent="228600" algn="r" defTabSz="584200" rtl="0" latinLnBrk="0">
        <a:lnSpc>
          <a:spcPct val="100000"/>
        </a:lnSpc>
        <a:spcBef>
          <a:spcPts val="0"/>
        </a:spcBef>
        <a:spcAft>
          <a:spcPts val="0"/>
        </a:spcAft>
        <a:buClrTx/>
        <a:buSzTx/>
        <a:buFontTx/>
        <a:buNone/>
        <a:tabLst/>
        <a:defRPr sz="3800" b="0" i="0" u="none" strike="noStrike" cap="none" spc="0" baseline="0">
          <a:solidFill>
            <a:schemeClr val="tx1"/>
          </a:solidFill>
          <a:uFillTx/>
          <a:latin typeface="+mn-lt"/>
          <a:ea typeface="+mn-ea"/>
          <a:cs typeface="+mn-cs"/>
          <a:sym typeface="Helvetica Light"/>
        </a:defRPr>
      </a:lvl2pPr>
      <a:lvl3pPr marL="0" marR="0" indent="457200" algn="r" defTabSz="584200" rtl="0" latinLnBrk="0">
        <a:lnSpc>
          <a:spcPct val="100000"/>
        </a:lnSpc>
        <a:spcBef>
          <a:spcPts val="0"/>
        </a:spcBef>
        <a:spcAft>
          <a:spcPts val="0"/>
        </a:spcAft>
        <a:buClrTx/>
        <a:buSzTx/>
        <a:buFontTx/>
        <a:buNone/>
        <a:tabLst/>
        <a:defRPr sz="3800" b="0" i="0" u="none" strike="noStrike" cap="none" spc="0" baseline="0">
          <a:solidFill>
            <a:schemeClr val="tx1"/>
          </a:solidFill>
          <a:uFillTx/>
          <a:latin typeface="+mn-lt"/>
          <a:ea typeface="+mn-ea"/>
          <a:cs typeface="+mn-cs"/>
          <a:sym typeface="Helvetica Light"/>
        </a:defRPr>
      </a:lvl3pPr>
      <a:lvl4pPr marL="0" marR="0" indent="685800" algn="r" defTabSz="584200" rtl="0" latinLnBrk="0">
        <a:lnSpc>
          <a:spcPct val="100000"/>
        </a:lnSpc>
        <a:spcBef>
          <a:spcPts val="0"/>
        </a:spcBef>
        <a:spcAft>
          <a:spcPts val="0"/>
        </a:spcAft>
        <a:buClrTx/>
        <a:buSzTx/>
        <a:buFontTx/>
        <a:buNone/>
        <a:tabLst/>
        <a:defRPr sz="3800" b="0" i="0" u="none" strike="noStrike" cap="none" spc="0" baseline="0">
          <a:solidFill>
            <a:schemeClr val="tx1"/>
          </a:solidFill>
          <a:uFillTx/>
          <a:latin typeface="+mn-lt"/>
          <a:ea typeface="+mn-ea"/>
          <a:cs typeface="+mn-cs"/>
          <a:sym typeface="Helvetica Light"/>
        </a:defRPr>
      </a:lvl4pPr>
      <a:lvl5pPr marL="0" marR="0" indent="914400" algn="r" defTabSz="584200" rtl="0" latinLnBrk="0">
        <a:lnSpc>
          <a:spcPct val="100000"/>
        </a:lnSpc>
        <a:spcBef>
          <a:spcPts val="0"/>
        </a:spcBef>
        <a:spcAft>
          <a:spcPts val="0"/>
        </a:spcAft>
        <a:buClrTx/>
        <a:buSzTx/>
        <a:buFontTx/>
        <a:buNone/>
        <a:tabLst/>
        <a:defRPr sz="3800" b="0" i="0" u="none" strike="noStrike" cap="none" spc="0" baseline="0">
          <a:solidFill>
            <a:schemeClr val="tx1"/>
          </a:solidFill>
          <a:uFillTx/>
          <a:latin typeface="+mn-lt"/>
          <a:ea typeface="+mn-ea"/>
          <a:cs typeface="+mn-cs"/>
          <a:sym typeface="Helvetica Light"/>
        </a:defRPr>
      </a:lvl5pPr>
      <a:lvl6pPr marL="0" marR="0" indent="2286000" algn="r" defTabSz="584200" rtl="0" latinLnBrk="0">
        <a:lnSpc>
          <a:spcPct val="100000"/>
        </a:lnSpc>
        <a:spcBef>
          <a:spcPts val="0"/>
        </a:spcBef>
        <a:spcAft>
          <a:spcPts val="0"/>
        </a:spcAft>
        <a:buClrTx/>
        <a:buSzTx/>
        <a:buFontTx/>
        <a:buNone/>
        <a:tabLst/>
        <a:defRPr sz="3800" b="0" i="0" u="none" strike="noStrike" cap="none" spc="0" baseline="0">
          <a:solidFill>
            <a:schemeClr val="tx1"/>
          </a:solidFill>
          <a:uFillTx/>
          <a:latin typeface="+mn-lt"/>
          <a:ea typeface="+mn-ea"/>
          <a:cs typeface="+mn-cs"/>
          <a:sym typeface="Helvetica Light"/>
        </a:defRPr>
      </a:lvl6pPr>
      <a:lvl7pPr marL="0" marR="0" indent="2743200" algn="r" defTabSz="584200" rtl="0" latinLnBrk="0">
        <a:lnSpc>
          <a:spcPct val="100000"/>
        </a:lnSpc>
        <a:spcBef>
          <a:spcPts val="0"/>
        </a:spcBef>
        <a:spcAft>
          <a:spcPts val="0"/>
        </a:spcAft>
        <a:buClrTx/>
        <a:buSzTx/>
        <a:buFontTx/>
        <a:buNone/>
        <a:tabLst/>
        <a:defRPr sz="3800" b="0" i="0" u="none" strike="noStrike" cap="none" spc="0" baseline="0">
          <a:solidFill>
            <a:schemeClr val="tx1"/>
          </a:solidFill>
          <a:uFillTx/>
          <a:latin typeface="+mn-lt"/>
          <a:ea typeface="+mn-ea"/>
          <a:cs typeface="+mn-cs"/>
          <a:sym typeface="Helvetica Light"/>
        </a:defRPr>
      </a:lvl7pPr>
      <a:lvl8pPr marL="0" marR="0" indent="3200400" algn="r" defTabSz="584200" rtl="0" latinLnBrk="0">
        <a:lnSpc>
          <a:spcPct val="100000"/>
        </a:lnSpc>
        <a:spcBef>
          <a:spcPts val="0"/>
        </a:spcBef>
        <a:spcAft>
          <a:spcPts val="0"/>
        </a:spcAft>
        <a:buClrTx/>
        <a:buSzTx/>
        <a:buFontTx/>
        <a:buNone/>
        <a:tabLst/>
        <a:defRPr sz="3800" b="0" i="0" u="none" strike="noStrike" cap="none" spc="0" baseline="0">
          <a:solidFill>
            <a:schemeClr val="tx1"/>
          </a:solidFill>
          <a:uFillTx/>
          <a:latin typeface="+mn-lt"/>
          <a:ea typeface="+mn-ea"/>
          <a:cs typeface="+mn-cs"/>
          <a:sym typeface="Helvetica Light"/>
        </a:defRPr>
      </a:lvl8pPr>
      <a:lvl9pPr marL="0" marR="0" indent="3657600" algn="r" defTabSz="584200" rtl="0" latinLnBrk="0">
        <a:lnSpc>
          <a:spcPct val="100000"/>
        </a:lnSpc>
        <a:spcBef>
          <a:spcPts val="0"/>
        </a:spcBef>
        <a:spcAft>
          <a:spcPts val="0"/>
        </a:spcAft>
        <a:buClrTx/>
        <a:buSzTx/>
        <a:buFontTx/>
        <a:buNone/>
        <a:tabLst/>
        <a:defRPr sz="3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Rectangle 1"/>
          <p:cNvSpPr txBox="1">
            <a:spLocks noGrp="1"/>
          </p:cNvSpPr>
          <p:nvPr>
            <p:ph type="title"/>
          </p:nvPr>
        </p:nvSpPr>
        <p:spPr>
          <a:xfrm>
            <a:off x="1450974" y="1881188"/>
            <a:ext cx="10466390" cy="1843087"/>
          </a:xfrm>
          <a:prstGeom prst="rect">
            <a:avLst/>
          </a:prstGeom>
        </p:spPr>
        <p:txBody>
          <a:bodyPr lIns="0" tIns="0" rIns="0" bIns="0" anchor="b"/>
          <a:lstStyle>
            <a:lvl1pPr algn="ctr" defTabSz="584200">
              <a:defRPr sz="8000">
                <a:solidFill>
                  <a:schemeClr val="accent3">
                    <a:lumOff val="44000"/>
                  </a:schemeClr>
                </a:solidFill>
                <a:latin typeface="Arial"/>
                <a:ea typeface="Arial"/>
                <a:cs typeface="Arial"/>
                <a:sym typeface="Arial"/>
              </a:defRPr>
            </a:lvl1pPr>
          </a:lstStyle>
          <a:p>
            <a:r>
              <a:rPr lang="en-US" dirty="0"/>
              <a:t>  </a:t>
            </a:r>
            <a:r>
              <a:rPr dirty="0"/>
              <a:t>David McColl </a:t>
            </a:r>
          </a:p>
        </p:txBody>
      </p:sp>
      <p:sp>
        <p:nvSpPr>
          <p:cNvPr id="338" name="Rectangle 2"/>
          <p:cNvSpPr txBox="1">
            <a:spLocks noGrp="1"/>
          </p:cNvSpPr>
          <p:nvPr>
            <p:ph type="body" idx="1"/>
          </p:nvPr>
        </p:nvSpPr>
        <p:spPr>
          <a:xfrm>
            <a:off x="1316037" y="5453062"/>
            <a:ext cx="10466389" cy="1130301"/>
          </a:xfrm>
          <a:prstGeom prst="rect">
            <a:avLst/>
          </a:prstGeom>
        </p:spPr>
        <p:txBody>
          <a:bodyPr lIns="0" tIns="0" rIns="0" bIns="0">
            <a:normAutofit fontScale="25000" lnSpcReduction="20000"/>
          </a:bodyPr>
          <a:lstStyle/>
          <a:p>
            <a:pPr marL="0" indent="0" algn="ctr" defTabSz="175260">
              <a:defRPr sz="2840">
                <a:solidFill>
                  <a:schemeClr val="accent3">
                    <a:lumOff val="44000"/>
                  </a:schemeClr>
                </a:solidFill>
                <a:latin typeface="Arial"/>
                <a:ea typeface="Arial"/>
                <a:cs typeface="Arial"/>
                <a:sym typeface="Arial"/>
              </a:defRPr>
            </a:pPr>
            <a:endParaRPr lang="en-US" sz="16000" dirty="0">
              <a:solidFill>
                <a:srgbClr val="00B0F0"/>
              </a:solidFill>
            </a:endParaRPr>
          </a:p>
          <a:p>
            <a:pPr marL="0" indent="0" algn="ctr" defTabSz="175260">
              <a:defRPr sz="2840">
                <a:solidFill>
                  <a:schemeClr val="accent3">
                    <a:lumOff val="44000"/>
                  </a:schemeClr>
                </a:solidFill>
                <a:latin typeface="Arial"/>
                <a:ea typeface="Arial"/>
                <a:cs typeface="Arial"/>
                <a:sym typeface="Arial"/>
              </a:defRPr>
            </a:pPr>
            <a:endParaRPr lang="en-GB" sz="16000" dirty="0">
              <a:solidFill>
                <a:srgbClr val="00B0F0"/>
              </a:solidFill>
            </a:endParaRPr>
          </a:p>
          <a:p>
            <a:pPr marL="0" indent="0" algn="ctr" defTabSz="175260">
              <a:defRPr sz="2840">
                <a:solidFill>
                  <a:schemeClr val="accent3">
                    <a:lumOff val="44000"/>
                  </a:schemeClr>
                </a:solidFill>
                <a:latin typeface="Arial"/>
                <a:ea typeface="Arial"/>
                <a:cs typeface="Arial"/>
                <a:sym typeface="Arial"/>
              </a:defRPr>
            </a:pPr>
            <a:r>
              <a:rPr sz="16000" dirty="0">
                <a:solidFill>
                  <a:srgbClr val="00B0F0"/>
                </a:solidFill>
              </a:rPr>
              <a:t>Chair, Scottish Dental Practice Committee </a:t>
            </a:r>
            <a:endParaRPr lang="en-US" sz="16000" dirty="0">
              <a:solidFill>
                <a:srgbClr val="00B0F0"/>
              </a:solidFill>
            </a:endParaRPr>
          </a:p>
          <a:p>
            <a:pPr marL="0" indent="0" algn="ctr" defTabSz="175260">
              <a:defRPr sz="2840">
                <a:solidFill>
                  <a:schemeClr val="accent3">
                    <a:lumOff val="44000"/>
                  </a:schemeClr>
                </a:solidFill>
                <a:latin typeface="Arial"/>
                <a:ea typeface="Arial"/>
                <a:cs typeface="Arial"/>
                <a:sym typeface="Arial"/>
              </a:defRPr>
            </a:pPr>
            <a:endParaRPr lang="en-GB" sz="16000" dirty="0">
              <a:solidFill>
                <a:schemeClr val="bg1"/>
              </a:solidFill>
            </a:endParaRPr>
          </a:p>
          <a:p>
            <a:pPr marL="0" indent="0" algn="ctr" defTabSz="175260">
              <a:defRPr sz="2840">
                <a:solidFill>
                  <a:schemeClr val="accent3">
                    <a:lumOff val="44000"/>
                  </a:schemeClr>
                </a:solidFill>
                <a:latin typeface="Arial"/>
                <a:ea typeface="Arial"/>
                <a:cs typeface="Arial"/>
                <a:sym typeface="Arial"/>
              </a:defRPr>
            </a:pPr>
            <a:r>
              <a:rPr lang="en-GB" sz="16000" dirty="0">
                <a:solidFill>
                  <a:schemeClr val="bg1"/>
                </a:solidFill>
              </a:rPr>
              <a:t>Conference of Scottish Local Dental Committees, 23 April 2021</a:t>
            </a:r>
            <a:endParaRPr sz="16000" dirty="0">
              <a:solidFill>
                <a:schemeClr val="bg1"/>
              </a:solidFill>
            </a:endParaRPr>
          </a:p>
          <a:p>
            <a:pPr marL="0" indent="0" algn="ctr" defTabSz="175260">
              <a:defRPr sz="2840">
                <a:solidFill>
                  <a:schemeClr val="accent3">
                    <a:lumOff val="44000"/>
                  </a:schemeClr>
                </a:solidFill>
                <a:latin typeface="Arial"/>
                <a:ea typeface="Arial"/>
                <a:cs typeface="Arial"/>
                <a:sym typeface="Arial"/>
              </a:defRPr>
            </a:pPr>
            <a:endParaRPr dirty="0"/>
          </a:p>
          <a:p>
            <a:pPr marL="0" indent="0" algn="ctr" defTabSz="175260">
              <a:defRPr sz="2840">
                <a:solidFill>
                  <a:schemeClr val="accent3">
                    <a:lumOff val="44000"/>
                  </a:schemeClr>
                </a:solidFill>
                <a:latin typeface="Arial"/>
                <a:ea typeface="Arial"/>
                <a:cs typeface="Arial"/>
                <a:sym typeface="Arial"/>
              </a:defRPr>
            </a:pPr>
            <a:endParaRPr dirty="0"/>
          </a:p>
          <a:p>
            <a:pPr marL="0" indent="0" algn="ctr" defTabSz="175260">
              <a:defRPr sz="2840">
                <a:solidFill>
                  <a:schemeClr val="accent3">
                    <a:lumOff val="44000"/>
                  </a:schemeClr>
                </a:solidFill>
                <a:latin typeface="Arial"/>
                <a:ea typeface="Arial"/>
                <a:cs typeface="Arial"/>
                <a:sym typeface="Arial"/>
              </a:defRPr>
            </a:pPr>
            <a:endParaRPr dirty="0"/>
          </a:p>
          <a:p>
            <a:pPr marL="0" indent="0" algn="ctr" defTabSz="175260">
              <a:defRPr sz="2840">
                <a:solidFill>
                  <a:schemeClr val="accent3">
                    <a:lumOff val="44000"/>
                  </a:schemeClr>
                </a:solidFill>
                <a:latin typeface="Arial"/>
                <a:ea typeface="Arial"/>
                <a:cs typeface="Arial"/>
                <a:sym typeface="Arial"/>
              </a:defRPr>
            </a:pPr>
            <a:endParaRPr dirty="0"/>
          </a:p>
          <a:p>
            <a:pPr marL="0" indent="0" algn="ctr" defTabSz="175260">
              <a:defRPr sz="2840">
                <a:solidFill>
                  <a:schemeClr val="accent3">
                    <a:lumOff val="44000"/>
                  </a:schemeClr>
                </a:solidFill>
                <a:latin typeface="Arial"/>
                <a:ea typeface="Arial"/>
                <a:cs typeface="Arial"/>
                <a:sym typeface="Arial"/>
              </a:defRPr>
            </a:pPr>
            <a:endParaRPr dirty="0"/>
          </a:p>
          <a:p>
            <a:pPr marL="0" indent="0" algn="ctr" defTabSz="175260">
              <a:defRPr sz="2840">
                <a:solidFill>
                  <a:schemeClr val="accent3">
                    <a:lumOff val="44000"/>
                  </a:schemeClr>
                </a:solidFill>
                <a:latin typeface="Arial"/>
                <a:ea typeface="Arial"/>
                <a:cs typeface="Arial"/>
                <a:sym typeface="Arial"/>
              </a:defRPr>
            </a:pPr>
            <a:endParaRPr dirty="0"/>
          </a:p>
          <a:p>
            <a:pPr marL="0" indent="0" algn="ctr" defTabSz="175260">
              <a:defRPr sz="2840">
                <a:solidFill>
                  <a:schemeClr val="accent3">
                    <a:lumOff val="44000"/>
                  </a:schemeClr>
                </a:solidFill>
                <a:latin typeface="Arial"/>
                <a:ea typeface="Arial"/>
                <a:cs typeface="Arial"/>
                <a:sym typeface="Arial"/>
              </a:defRPr>
            </a:pPr>
            <a:endParaRPr dirty="0"/>
          </a:p>
          <a:p>
            <a:pPr marL="0" indent="0" algn="ctr" defTabSz="175260">
              <a:defRPr sz="2840">
                <a:solidFill>
                  <a:schemeClr val="accent3">
                    <a:lumOff val="44000"/>
                  </a:schemeClr>
                </a:solidFill>
                <a:latin typeface="Arial"/>
                <a:ea typeface="Arial"/>
                <a:cs typeface="Arial"/>
                <a:sym typeface="Arial"/>
              </a:defRPr>
            </a:pPr>
            <a:r>
              <a:rPr dirty="0"/>
              <a:t>  </a:t>
            </a:r>
          </a:p>
        </p:txBody>
      </p:sp>
      <p:sp>
        <p:nvSpPr>
          <p:cNvPr id="339" name="AutoShape 3"/>
          <p:cNvSpPr txBox="1">
            <a:spLocks noGrp="1"/>
          </p:cNvSpPr>
          <p:nvPr>
            <p:ph type="sldNum" sz="quarter" idx="2"/>
          </p:nvPr>
        </p:nvSpPr>
        <p:spPr>
          <a:xfrm>
            <a:off x="12165052" y="8904605"/>
            <a:ext cx="188874" cy="26923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200">
                <a:solidFill>
                  <a:schemeClr val="accent3">
                    <a:lumOff val="44000"/>
                  </a:schemeClr>
                </a:solidFill>
              </a:defRPr>
            </a:lvl1pPr>
          </a:lstStyle>
          <a:p>
            <a:fld id="{86CB4B4D-7CA3-9044-876B-883B54F8677D}" type="slidenum">
              <a:rPr/>
              <a:t>1</a:t>
            </a:fld>
            <a:endParaRPr/>
          </a:p>
        </p:txBody>
      </p:sp>
      <p:pic>
        <p:nvPicPr>
          <p:cNvPr id="3" name="Picture 2" descr="A person in a blue shirt&#10;&#10;Description automatically generated">
            <a:extLst>
              <a:ext uri="{FF2B5EF4-FFF2-40B4-BE49-F238E27FC236}">
                <a16:creationId xmlns:a16="http://schemas.microsoft.com/office/drawing/2014/main" id="{7D3E55C2-D857-49A9-9921-2E68F6EF4A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697" y="2295525"/>
            <a:ext cx="2857500" cy="28575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accent1">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73" name="Title 1"/>
          <p:cNvSpPr txBox="1">
            <a:spLocks noGrp="1"/>
          </p:cNvSpPr>
          <p:nvPr>
            <p:ph type="title"/>
          </p:nvPr>
        </p:nvSpPr>
        <p:spPr>
          <a:xfrm>
            <a:off x="650875" y="390525"/>
            <a:ext cx="11703050" cy="1462088"/>
          </a:xfrm>
          <a:prstGeom prst="rect">
            <a:avLst/>
          </a:prstGeom>
        </p:spPr>
        <p:txBody>
          <a:bodyPr/>
          <a:lstStyle>
            <a:lvl1pPr algn="ctr">
              <a:defRPr sz="4800">
                <a:solidFill>
                  <a:schemeClr val="accent3">
                    <a:lumOff val="44000"/>
                  </a:schemeClr>
                </a:solidFill>
                <a:latin typeface="Arial"/>
                <a:ea typeface="Arial"/>
                <a:cs typeface="Arial"/>
                <a:sym typeface="Arial"/>
              </a:defRPr>
            </a:lvl1pPr>
          </a:lstStyle>
          <a:p>
            <a:r>
              <a:rPr lang="en-US" dirty="0"/>
              <a:t>Financial Implications</a:t>
            </a:r>
            <a:endParaRPr dirty="0"/>
          </a:p>
        </p:txBody>
      </p:sp>
      <p:sp>
        <p:nvSpPr>
          <p:cNvPr id="374" name="Content Placeholder 2"/>
          <p:cNvSpPr txBox="1">
            <a:spLocks noGrp="1"/>
          </p:cNvSpPr>
          <p:nvPr>
            <p:ph type="body" idx="1"/>
          </p:nvPr>
        </p:nvSpPr>
        <p:spPr>
          <a:xfrm>
            <a:off x="650875" y="1385047"/>
            <a:ext cx="11703050" cy="8171703"/>
          </a:xfrm>
          <a:prstGeom prst="rect">
            <a:avLst/>
          </a:prstGeom>
        </p:spPr>
        <p:txBody>
          <a:bodyPr>
            <a:normAutofit/>
          </a:bodyPr>
          <a:lstStyle/>
          <a:p>
            <a:r>
              <a:rPr lang="en-US" sz="2800" dirty="0">
                <a:solidFill>
                  <a:srgbClr val="00B0F0"/>
                </a:solidFill>
              </a:rPr>
              <a:t>The Scottish Government was to pay practitioners </a:t>
            </a:r>
            <a:r>
              <a:rPr lang="en-US" sz="2800" dirty="0">
                <a:solidFill>
                  <a:schemeClr val="bg1"/>
                </a:solidFill>
              </a:rPr>
              <a:t>an average of the previous year’s gross at 90% excluding the patient charge element</a:t>
            </a:r>
            <a:r>
              <a:rPr lang="en-US" sz="2800" dirty="0">
                <a:solidFill>
                  <a:srgbClr val="00B0F0"/>
                </a:solidFill>
              </a:rPr>
              <a:t>. This was going to seriously impact on the finances of the majority of practices.</a:t>
            </a:r>
          </a:p>
          <a:p>
            <a:pPr>
              <a:defRPr sz="2200"/>
            </a:pPr>
            <a:endParaRPr lang="en-US" sz="2800" dirty="0"/>
          </a:p>
          <a:p>
            <a:pPr>
              <a:defRPr sz="2200"/>
            </a:pPr>
            <a:r>
              <a:rPr lang="en-US" sz="2800" dirty="0">
                <a:solidFill>
                  <a:srgbClr val="00B0F0"/>
                </a:solidFill>
              </a:rPr>
              <a:t>SDPC could not agree to this and insisted that the </a:t>
            </a:r>
            <a:r>
              <a:rPr lang="en-US" sz="2800" dirty="0">
                <a:solidFill>
                  <a:schemeClr val="bg1"/>
                </a:solidFill>
              </a:rPr>
              <a:t>patient charge element be paid</a:t>
            </a:r>
            <a:r>
              <a:rPr lang="en-US" sz="2800" dirty="0">
                <a:solidFill>
                  <a:srgbClr val="00B0F0"/>
                </a:solidFill>
              </a:rPr>
              <a:t>. SG went to finance to find the additional funding required and </a:t>
            </a:r>
            <a:r>
              <a:rPr lang="en-US" sz="2800" dirty="0">
                <a:solidFill>
                  <a:schemeClr val="bg1"/>
                </a:solidFill>
              </a:rPr>
              <a:t>agreed to fund 80% of the complete item of service </a:t>
            </a:r>
            <a:r>
              <a:rPr lang="en-US" sz="2800" dirty="0">
                <a:solidFill>
                  <a:srgbClr val="00B0F0"/>
                </a:solidFill>
              </a:rPr>
              <a:t>payments including the patient charge and including all capitation and continuing care payments.</a:t>
            </a:r>
          </a:p>
          <a:p>
            <a:pPr>
              <a:defRPr sz="2200"/>
            </a:pPr>
            <a:endParaRPr lang="en-US" sz="2800" dirty="0"/>
          </a:p>
          <a:p>
            <a:pPr>
              <a:defRPr sz="2200"/>
            </a:pPr>
            <a:r>
              <a:rPr lang="en-US" sz="2800" dirty="0"/>
              <a:t>SG fund GDS (General Dental Services) and pay out £300m per annum; the additional £75m paid into NHS GDS comes from patient charges. </a:t>
            </a:r>
            <a:r>
              <a:rPr lang="en-US" sz="2800" dirty="0">
                <a:solidFill>
                  <a:schemeClr val="tx1"/>
                </a:solidFill>
              </a:rPr>
              <a:t>We are effectively the Governments tax collectors.</a:t>
            </a:r>
          </a:p>
          <a:p>
            <a:pPr>
              <a:defRPr sz="2200"/>
            </a:pPr>
            <a:endParaRPr lang="en-US" sz="2800" dirty="0"/>
          </a:p>
          <a:p>
            <a:pPr>
              <a:defRPr sz="2200"/>
            </a:pPr>
            <a:r>
              <a:rPr lang="en-US" sz="2800" dirty="0"/>
              <a:t>When practitioners ask why we are not funded at 100%, the reason is that it is not within the budget of the health dept as £75m of the funding comes from patient charges.</a:t>
            </a:r>
          </a:p>
        </p:txBody>
      </p:sp>
    </p:spTree>
    <p:extLst>
      <p:ext uri="{BB962C8B-B14F-4D97-AF65-F5344CB8AC3E}">
        <p14:creationId xmlns:p14="http://schemas.microsoft.com/office/powerpoint/2010/main" val="142845051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accent1">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DF606-C495-4227-A74C-DAFF5719B926}"/>
              </a:ext>
            </a:extLst>
          </p:cNvPr>
          <p:cNvSpPr>
            <a:spLocks noGrp="1"/>
          </p:cNvSpPr>
          <p:nvPr>
            <p:ph type="title"/>
          </p:nvPr>
        </p:nvSpPr>
        <p:spPr>
          <a:xfrm>
            <a:off x="650875" y="364191"/>
            <a:ext cx="11703050" cy="1114985"/>
          </a:xfrm>
        </p:spPr>
        <p:txBody>
          <a:bodyPr/>
          <a:lstStyle/>
          <a:p>
            <a:r>
              <a:rPr lang="en-GB" sz="4800" dirty="0">
                <a:solidFill>
                  <a:schemeClr val="bg1"/>
                </a:solidFill>
              </a:rPr>
              <a:t>Who are Scottish Government?</a:t>
            </a:r>
            <a:br>
              <a:rPr lang="en-GB" sz="1200" dirty="0">
                <a:solidFill>
                  <a:schemeClr val="bg1"/>
                </a:solidFill>
              </a:rPr>
            </a:br>
            <a:endParaRPr lang="en-GB" dirty="0"/>
          </a:p>
        </p:txBody>
      </p:sp>
      <p:sp>
        <p:nvSpPr>
          <p:cNvPr id="3" name="Text Placeholder 2">
            <a:extLst>
              <a:ext uri="{FF2B5EF4-FFF2-40B4-BE49-F238E27FC236}">
                <a16:creationId xmlns:a16="http://schemas.microsoft.com/office/drawing/2014/main" id="{E8AF07D1-1632-4313-A456-C679CC1EB2F6}"/>
              </a:ext>
            </a:extLst>
          </p:cNvPr>
          <p:cNvSpPr>
            <a:spLocks noGrp="1"/>
          </p:cNvSpPr>
          <p:nvPr>
            <p:ph type="body" idx="1"/>
          </p:nvPr>
        </p:nvSpPr>
        <p:spPr>
          <a:xfrm>
            <a:off x="650875" y="1479177"/>
            <a:ext cx="11703050" cy="7233024"/>
          </a:xfrm>
        </p:spPr>
        <p:txBody>
          <a:bodyPr>
            <a:noAutofit/>
          </a:bodyPr>
          <a:lstStyle/>
          <a:p>
            <a:br>
              <a:rPr lang="en-US" sz="2400" dirty="0"/>
            </a:br>
            <a:br>
              <a:rPr lang="en-US" sz="2400" dirty="0"/>
            </a:br>
            <a:endParaRPr lang="en-US" sz="2400" dirty="0"/>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r>
              <a:rPr lang="en-US" sz="2800" dirty="0">
                <a:solidFill>
                  <a:schemeClr val="bg1"/>
                </a:solidFill>
              </a:rPr>
              <a:t>Tom Ferris</a:t>
            </a:r>
            <a:endParaRPr lang="en-US" sz="2400" dirty="0">
              <a:solidFill>
                <a:schemeClr val="bg1"/>
              </a:solidFill>
            </a:endParaRPr>
          </a:p>
          <a:p>
            <a:r>
              <a:rPr lang="en-US" sz="2400" dirty="0">
                <a:solidFill>
                  <a:srgbClr val="00B0F0"/>
                </a:solidFill>
              </a:rPr>
              <a:t>Chief Dental Officer</a:t>
            </a:r>
          </a:p>
          <a:p>
            <a:r>
              <a:rPr lang="en-US" sz="2400" dirty="0"/>
              <a:t>Community Dental Service and previous deputy to Margie Taylor, the previous CDO</a:t>
            </a:r>
            <a:br>
              <a:rPr lang="en-US" sz="2400" dirty="0"/>
            </a:br>
            <a:endParaRPr lang="en-US" sz="2400" dirty="0"/>
          </a:p>
          <a:p>
            <a:r>
              <a:rPr lang="en-US" sz="2800" dirty="0">
                <a:solidFill>
                  <a:schemeClr val="bg1"/>
                </a:solidFill>
              </a:rPr>
              <a:t>Gavin McLellan</a:t>
            </a:r>
            <a:endParaRPr lang="en-US" sz="2400" dirty="0">
              <a:solidFill>
                <a:schemeClr val="bg1"/>
              </a:solidFill>
            </a:endParaRPr>
          </a:p>
          <a:p>
            <a:r>
              <a:rPr lang="en-US" sz="2400" dirty="0">
                <a:solidFill>
                  <a:srgbClr val="00B0F0"/>
                </a:solidFill>
              </a:rPr>
              <a:t>Interim Deputy Chief Dental Officer</a:t>
            </a:r>
          </a:p>
          <a:p>
            <a:r>
              <a:rPr lang="en-US" sz="2400" dirty="0"/>
              <a:t>General Dental Practice, previous joint practice owner and now associate</a:t>
            </a:r>
          </a:p>
          <a:p>
            <a:endParaRPr lang="en-US" sz="2400" dirty="0"/>
          </a:p>
          <a:p>
            <a:r>
              <a:rPr lang="en-US" sz="2400" dirty="0">
                <a:solidFill>
                  <a:schemeClr val="bg1"/>
                </a:solidFill>
              </a:rPr>
              <a:t>Civil Servants : </a:t>
            </a:r>
            <a:r>
              <a:rPr lang="en-US" sz="2400" dirty="0"/>
              <a:t>David </a:t>
            </a:r>
            <a:r>
              <a:rPr lang="en-US" sz="2400" dirty="0" err="1"/>
              <a:t>Notman</a:t>
            </a:r>
            <a:r>
              <a:rPr lang="en-US" sz="2400" dirty="0"/>
              <a:t>, Alex Bowerman, Claudine Duff, Ewan Stuart, Amy 	</a:t>
            </a:r>
            <a:r>
              <a:rPr lang="en-US" sz="2400" dirty="0" err="1"/>
              <a:t>Jarvie</a:t>
            </a:r>
            <a:r>
              <a:rPr lang="en-US" sz="2400" dirty="0"/>
              <a:t> and Jenny Bloomfield</a:t>
            </a:r>
            <a:br>
              <a:rPr lang="en-US" sz="2400" dirty="0"/>
            </a:br>
            <a:endParaRPr lang="en-GB" sz="2400" dirty="0"/>
          </a:p>
        </p:txBody>
      </p:sp>
      <p:pic>
        <p:nvPicPr>
          <p:cNvPr id="4" name="Picture 3">
            <a:extLst>
              <a:ext uri="{FF2B5EF4-FFF2-40B4-BE49-F238E27FC236}">
                <a16:creationId xmlns:a16="http://schemas.microsoft.com/office/drawing/2014/main" id="{F3087773-C22F-436C-A149-27DE5E5EDC42}"/>
              </a:ext>
            </a:extLst>
          </p:cNvPr>
          <p:cNvPicPr>
            <a:picLocks noChangeAspect="1"/>
          </p:cNvPicPr>
          <p:nvPr/>
        </p:nvPicPr>
        <p:blipFill>
          <a:blip r:embed="rId3"/>
          <a:stretch>
            <a:fillRect/>
          </a:stretch>
        </p:blipFill>
        <p:spPr>
          <a:xfrm>
            <a:off x="650875" y="1580589"/>
            <a:ext cx="2682129" cy="2682129"/>
          </a:xfrm>
          <a:prstGeom prst="rect">
            <a:avLst/>
          </a:prstGeom>
        </p:spPr>
      </p:pic>
      <p:sp>
        <p:nvSpPr>
          <p:cNvPr id="5" name="TextBox 4">
            <a:extLst>
              <a:ext uri="{FF2B5EF4-FFF2-40B4-BE49-F238E27FC236}">
                <a16:creationId xmlns:a16="http://schemas.microsoft.com/office/drawing/2014/main" id="{EDEAEC9B-DDF3-49A1-ADA4-771688C674F2}"/>
              </a:ext>
            </a:extLst>
          </p:cNvPr>
          <p:cNvSpPr txBox="1"/>
          <p:nvPr/>
        </p:nvSpPr>
        <p:spPr>
          <a:xfrm>
            <a:off x="3603811" y="1041398"/>
            <a:ext cx="5392270" cy="39703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endParaRPr lang="en-US" sz="2800" dirty="0">
              <a:solidFill>
                <a:schemeClr val="bg1"/>
              </a:solidFill>
            </a:endParaRPr>
          </a:p>
          <a:p>
            <a:r>
              <a:rPr lang="en-US" sz="2800" dirty="0">
                <a:solidFill>
                  <a:srgbClr val="00B0F0"/>
                </a:solidFill>
              </a:rPr>
              <a:t>The Minister for Public Health and Sport</a:t>
            </a:r>
          </a:p>
          <a:p>
            <a:endParaRPr lang="en-US" sz="2800" dirty="0">
              <a:solidFill>
                <a:schemeClr val="bg1"/>
              </a:solidFill>
            </a:endParaRPr>
          </a:p>
          <a:p>
            <a:r>
              <a:rPr lang="en-US" sz="2800" dirty="0">
                <a:solidFill>
                  <a:schemeClr val="bg1"/>
                </a:solidFill>
              </a:rPr>
              <a:t>Joe </a:t>
            </a:r>
            <a:r>
              <a:rPr lang="en-US" sz="2800" dirty="0" err="1">
                <a:solidFill>
                  <a:schemeClr val="bg1"/>
                </a:solidFill>
              </a:rPr>
              <a:t>FitzPatrick</a:t>
            </a:r>
            <a:r>
              <a:rPr lang="en-US" sz="2800" dirty="0"/>
              <a:t>, </a:t>
            </a:r>
            <a:r>
              <a:rPr lang="en-US" sz="2800" dirty="0">
                <a:latin typeface="Arial" panose="020B0604020202020204" pitchFamily="34" charset="0"/>
                <a:cs typeface="Arial" panose="020B0604020202020204" pitchFamily="34" charset="0"/>
              </a:rPr>
              <a:t>was replaced by </a:t>
            </a:r>
            <a:r>
              <a:rPr lang="en-US" sz="2800" dirty="0">
                <a:solidFill>
                  <a:schemeClr val="bg1"/>
                </a:solidFill>
                <a:latin typeface="Arial" panose="020B0604020202020204" pitchFamily="34" charset="0"/>
                <a:cs typeface="Arial" panose="020B0604020202020204" pitchFamily="34" charset="0"/>
              </a:rPr>
              <a:t>Marie </a:t>
            </a:r>
            <a:r>
              <a:rPr lang="en-US" sz="2800" dirty="0" err="1">
                <a:solidFill>
                  <a:schemeClr val="bg1"/>
                </a:solidFill>
                <a:latin typeface="Arial" panose="020B0604020202020204" pitchFamily="34" charset="0"/>
                <a:cs typeface="Arial" panose="020B0604020202020204" pitchFamily="34" charset="0"/>
              </a:rPr>
              <a:t>Gougeon</a:t>
            </a:r>
            <a:r>
              <a:rPr lang="en-US" sz="2800" dirty="0">
                <a:solidFill>
                  <a:schemeClr val="bg1"/>
                </a:solidFill>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in December 2020. Marie has a degree in history from Aberdeen University.</a:t>
            </a:r>
          </a:p>
          <a:p>
            <a:endParaRPr kumimoji="0" lang="en-GB" sz="2800" b="0" i="0" u="none" strike="noStrike" cap="none" spc="0" normalizeH="0" baseline="0" dirty="0">
              <a:ln>
                <a:noFill/>
              </a:ln>
              <a:solidFill>
                <a:srgbClr val="000000"/>
              </a:solidFill>
              <a:effectLst/>
              <a:uFillTx/>
              <a:latin typeface="+mj-lt"/>
              <a:ea typeface="+mj-ea"/>
              <a:cs typeface="+mj-cs"/>
              <a:sym typeface="Helvetica"/>
            </a:endParaRPr>
          </a:p>
        </p:txBody>
      </p:sp>
      <p:pic>
        <p:nvPicPr>
          <p:cNvPr id="6" name="Picture 5">
            <a:extLst>
              <a:ext uri="{FF2B5EF4-FFF2-40B4-BE49-F238E27FC236}">
                <a16:creationId xmlns:a16="http://schemas.microsoft.com/office/drawing/2014/main" id="{A80EC208-6A9D-4D8F-8965-7D6C6BA8B961}"/>
              </a:ext>
            </a:extLst>
          </p:cNvPr>
          <p:cNvPicPr>
            <a:picLocks noChangeAspect="1"/>
          </p:cNvPicPr>
          <p:nvPr/>
        </p:nvPicPr>
        <p:blipFill>
          <a:blip r:embed="rId4"/>
          <a:stretch>
            <a:fillRect/>
          </a:stretch>
        </p:blipFill>
        <p:spPr>
          <a:xfrm>
            <a:off x="8996081" y="1580589"/>
            <a:ext cx="2682129" cy="2682129"/>
          </a:xfrm>
          <a:prstGeom prst="rect">
            <a:avLst/>
          </a:prstGeom>
        </p:spPr>
      </p:pic>
    </p:spTree>
    <p:extLst>
      <p:ext uri="{BB962C8B-B14F-4D97-AF65-F5344CB8AC3E}">
        <p14:creationId xmlns:p14="http://schemas.microsoft.com/office/powerpoint/2010/main" val="15154533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accent1">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DF606-C495-4227-A74C-DAFF5719B926}"/>
              </a:ext>
            </a:extLst>
          </p:cNvPr>
          <p:cNvSpPr>
            <a:spLocks noGrp="1"/>
          </p:cNvSpPr>
          <p:nvPr>
            <p:ph type="title"/>
          </p:nvPr>
        </p:nvSpPr>
        <p:spPr>
          <a:xfrm>
            <a:off x="650875" y="364191"/>
            <a:ext cx="11703050" cy="1114985"/>
          </a:xfrm>
        </p:spPr>
        <p:txBody>
          <a:bodyPr/>
          <a:lstStyle/>
          <a:p>
            <a:r>
              <a:rPr lang="en-GB" sz="4800" dirty="0">
                <a:solidFill>
                  <a:schemeClr val="bg1"/>
                </a:solidFill>
              </a:rPr>
              <a:t>The </a:t>
            </a:r>
            <a:r>
              <a:rPr lang="en-GB" sz="4800" dirty="0" err="1">
                <a:solidFill>
                  <a:schemeClr val="bg1"/>
                </a:solidFill>
              </a:rPr>
              <a:t>Covid</a:t>
            </a:r>
            <a:r>
              <a:rPr lang="en-GB" sz="4800" dirty="0">
                <a:solidFill>
                  <a:schemeClr val="bg1"/>
                </a:solidFill>
              </a:rPr>
              <a:t> Timeline</a:t>
            </a:r>
            <a:br>
              <a:rPr lang="en-GB" sz="1200" dirty="0">
                <a:solidFill>
                  <a:schemeClr val="bg1"/>
                </a:solidFill>
              </a:rPr>
            </a:br>
            <a:endParaRPr lang="en-GB" dirty="0"/>
          </a:p>
        </p:txBody>
      </p:sp>
      <p:sp>
        <p:nvSpPr>
          <p:cNvPr id="3" name="Text Placeholder 2">
            <a:extLst>
              <a:ext uri="{FF2B5EF4-FFF2-40B4-BE49-F238E27FC236}">
                <a16:creationId xmlns:a16="http://schemas.microsoft.com/office/drawing/2014/main" id="{E8AF07D1-1632-4313-A456-C679CC1EB2F6}"/>
              </a:ext>
            </a:extLst>
          </p:cNvPr>
          <p:cNvSpPr>
            <a:spLocks noGrp="1"/>
          </p:cNvSpPr>
          <p:nvPr>
            <p:ph type="body" idx="1"/>
          </p:nvPr>
        </p:nvSpPr>
        <p:spPr>
          <a:xfrm>
            <a:off x="650875" y="1260288"/>
            <a:ext cx="11703050" cy="7233024"/>
          </a:xfrm>
        </p:spPr>
        <p:txBody>
          <a:bodyPr>
            <a:noAutofit/>
          </a:bodyPr>
          <a:lstStyle/>
          <a:p>
            <a:pPr>
              <a:defRPr sz="2200"/>
            </a:pPr>
            <a:r>
              <a:rPr lang="en-GB" sz="3200" dirty="0">
                <a:solidFill>
                  <a:srgbClr val="00B0F0"/>
                </a:solidFill>
              </a:rPr>
              <a:t>March/April 2020</a:t>
            </a:r>
          </a:p>
          <a:p>
            <a:pPr marL="0" marR="0" lvl="0" indent="0" algn="l" defTabSz="584200" rtl="0" eaLnBrk="1" fontAlgn="auto" latinLnBrk="0" hangingPunct="0">
              <a:lnSpc>
                <a:spcPct val="100000"/>
              </a:lnSpc>
              <a:spcBef>
                <a:spcPts val="0"/>
              </a:spcBef>
              <a:spcAft>
                <a:spcPts val="0"/>
              </a:spcAft>
              <a:buClrTx/>
              <a:buSzTx/>
              <a:buFontTx/>
              <a:buNone/>
              <a:tabLst/>
              <a:defRPr sz="2200"/>
            </a:pPr>
            <a:endParaRPr kumimoji="0" lang="en-US" sz="2400" b="0" i="0" u="none" strike="noStrike" kern="0" cap="none" spc="0" normalizeH="0" baseline="0" noProof="0" dirty="0">
              <a:ln>
                <a:noFill/>
              </a:ln>
              <a:solidFill>
                <a:srgbClr val="00B0F0"/>
              </a:solidFill>
              <a:effectLst/>
              <a:uLnTx/>
              <a:uFillTx/>
              <a:latin typeface="Helvetica"/>
              <a:cs typeface="Helvetica"/>
              <a:sym typeface="Helvetica"/>
            </a:endParaRPr>
          </a:p>
          <a:p>
            <a:pPr marL="0" marR="0" lvl="0" indent="0" algn="l" defTabSz="584200" rtl="0" eaLnBrk="1" fontAlgn="auto" latinLnBrk="0" hangingPunct="0">
              <a:lnSpc>
                <a:spcPct val="100000"/>
              </a:lnSpc>
              <a:spcBef>
                <a:spcPts val="0"/>
              </a:spcBef>
              <a:spcAft>
                <a:spcPts val="0"/>
              </a:spcAft>
              <a:buClrTx/>
              <a:buSzTx/>
              <a:buFontTx/>
              <a:buNone/>
              <a:tabLst/>
              <a:defRPr sz="2200"/>
            </a:pPr>
            <a:r>
              <a:rPr kumimoji="0" lang="en-US" sz="2400" b="0" i="0" u="none" strike="noStrike" kern="0" cap="none" spc="0" normalizeH="0" baseline="0" noProof="0" dirty="0">
                <a:ln>
                  <a:noFill/>
                </a:ln>
                <a:solidFill>
                  <a:srgbClr val="00B0F0"/>
                </a:solidFill>
                <a:effectLst/>
                <a:uLnTx/>
                <a:uFillTx/>
                <a:latin typeface="Helvetica"/>
                <a:cs typeface="Helvetica"/>
                <a:sym typeface="Helvetica"/>
              </a:rPr>
              <a:t>56 UDCC’s running in Scotland, staffed by GDS and PDS to see patients who could not be treated by Analgesics, Antibiotics and Advice.</a:t>
            </a:r>
          </a:p>
          <a:p>
            <a:pPr marL="0" marR="0" lvl="0" indent="0" algn="l" defTabSz="584200" rtl="0" eaLnBrk="1" fontAlgn="auto" latinLnBrk="0" hangingPunct="0">
              <a:lnSpc>
                <a:spcPct val="100000"/>
              </a:lnSpc>
              <a:spcBef>
                <a:spcPts val="0"/>
              </a:spcBef>
              <a:spcAft>
                <a:spcPts val="0"/>
              </a:spcAft>
              <a:buClrTx/>
              <a:buSzTx/>
              <a:buFontTx/>
              <a:buNone/>
              <a:tabLst/>
              <a:defRPr sz="2200"/>
            </a:pPr>
            <a:endParaRPr lang="en-US" sz="2400" dirty="0"/>
          </a:p>
          <a:p>
            <a:pPr marL="0" marR="0" lvl="0" indent="0" algn="l" defTabSz="584200" rtl="0" eaLnBrk="1" fontAlgn="auto" latinLnBrk="0" hangingPunct="0">
              <a:lnSpc>
                <a:spcPct val="100000"/>
              </a:lnSpc>
              <a:spcBef>
                <a:spcPts val="0"/>
              </a:spcBef>
              <a:spcAft>
                <a:spcPts val="0"/>
              </a:spcAft>
              <a:buClrTx/>
              <a:buSzTx/>
              <a:buFontTx/>
              <a:buNone/>
              <a:tabLst/>
              <a:defRPr sz="2200"/>
            </a:pPr>
            <a:r>
              <a:rPr kumimoji="0" lang="en-US" sz="2400" b="0" i="0" u="none" strike="noStrike" kern="0" cap="none" spc="0" normalizeH="0" baseline="0" noProof="0" dirty="0">
                <a:ln>
                  <a:noFill/>
                </a:ln>
                <a:solidFill>
                  <a:schemeClr val="bg1"/>
                </a:solidFill>
                <a:effectLst/>
                <a:uLnTx/>
                <a:uFillTx/>
                <a:latin typeface="Helvetica"/>
                <a:cs typeface="Helvetica"/>
                <a:sym typeface="Helvetica"/>
              </a:rPr>
              <a:t>GDS practitioners and their staff volunteered to work in:</a:t>
            </a:r>
          </a:p>
          <a:p>
            <a:pPr marL="0" marR="0" lvl="0" indent="0" algn="l" defTabSz="584200" rtl="0" eaLnBrk="1" fontAlgn="auto" latinLnBrk="0" hangingPunct="0">
              <a:lnSpc>
                <a:spcPct val="100000"/>
              </a:lnSpc>
              <a:spcBef>
                <a:spcPts val="0"/>
              </a:spcBef>
              <a:spcAft>
                <a:spcPts val="0"/>
              </a:spcAft>
              <a:buClrTx/>
              <a:buSzTx/>
              <a:buFontTx/>
              <a:buNone/>
              <a:tabLst/>
              <a:defRPr sz="2200"/>
            </a:pPr>
            <a:endParaRPr kumimoji="0" lang="en-US" sz="2400" b="0" i="0" u="none" strike="noStrike" kern="0" cap="none" spc="0" normalizeH="0" baseline="0" noProof="0" dirty="0">
              <a:ln>
                <a:noFill/>
              </a:ln>
              <a:solidFill>
                <a:srgbClr val="000000"/>
              </a:solidFill>
              <a:effectLst/>
              <a:uLnTx/>
              <a:uFillTx/>
              <a:latin typeface="Helvetica"/>
              <a:cs typeface="Helvetica"/>
              <a:sym typeface="Helvetica"/>
            </a:endParaRPr>
          </a:p>
          <a:p>
            <a:pPr marL="0" marR="0" lvl="0" indent="0" algn="l" defTabSz="584200" rtl="0" eaLnBrk="1" fontAlgn="auto" latinLnBrk="0" hangingPunct="0">
              <a:lnSpc>
                <a:spcPct val="100000"/>
              </a:lnSpc>
              <a:spcBef>
                <a:spcPts val="0"/>
              </a:spcBef>
              <a:spcAft>
                <a:spcPts val="0"/>
              </a:spcAft>
              <a:buClrTx/>
              <a:buSzTx/>
              <a:tabLst/>
              <a:defRPr sz="2200"/>
            </a:pPr>
            <a:r>
              <a:rPr kumimoji="0" lang="en-US" sz="2400" b="0" i="0" u="none" strike="noStrike" kern="0" cap="none" spc="0" normalizeH="0" baseline="0" noProof="0" dirty="0">
                <a:ln>
                  <a:noFill/>
                </a:ln>
                <a:solidFill>
                  <a:srgbClr val="00B0F0"/>
                </a:solidFill>
                <a:effectLst/>
                <a:uLnTx/>
                <a:uFillTx/>
                <a:latin typeface="Helvetica"/>
                <a:cs typeface="Helvetica"/>
                <a:sym typeface="Helvetica"/>
              </a:rPr>
              <a:t>UDCCs, NHS 24 and Community Assessment </a:t>
            </a:r>
            <a:r>
              <a:rPr kumimoji="0" lang="en-US" sz="2400" b="0" i="0" u="none" strike="noStrike" kern="0" cap="none" spc="0" normalizeH="0" baseline="0" noProof="0" dirty="0" err="1">
                <a:ln>
                  <a:noFill/>
                </a:ln>
                <a:solidFill>
                  <a:srgbClr val="00B0F0"/>
                </a:solidFill>
                <a:effectLst/>
                <a:uLnTx/>
                <a:uFillTx/>
                <a:latin typeface="Helvetica"/>
                <a:cs typeface="Helvetica"/>
                <a:sym typeface="Helvetica"/>
              </a:rPr>
              <a:t>Centres</a:t>
            </a:r>
            <a:endParaRPr kumimoji="0" lang="en-US" sz="2400" b="0" i="0" u="none" strike="noStrike" kern="0" cap="none" spc="0" normalizeH="0" baseline="0" noProof="0" dirty="0">
              <a:ln>
                <a:noFill/>
              </a:ln>
              <a:solidFill>
                <a:srgbClr val="00B0F0"/>
              </a:solidFill>
              <a:effectLst/>
              <a:uLnTx/>
              <a:uFillTx/>
              <a:latin typeface="Helvetica"/>
              <a:cs typeface="Helvetica"/>
              <a:sym typeface="Helvetica"/>
            </a:endParaRPr>
          </a:p>
          <a:p>
            <a:pPr marL="0" marR="0" lvl="0" indent="0" algn="l" defTabSz="584200" rtl="0" eaLnBrk="1" fontAlgn="auto" latinLnBrk="0" hangingPunct="0">
              <a:lnSpc>
                <a:spcPct val="100000"/>
              </a:lnSpc>
              <a:spcBef>
                <a:spcPts val="0"/>
              </a:spcBef>
              <a:spcAft>
                <a:spcPts val="0"/>
              </a:spcAft>
              <a:buClrTx/>
              <a:buSzTx/>
              <a:buFontTx/>
              <a:buNone/>
              <a:tabLst/>
              <a:defRPr sz="2200"/>
            </a:pPr>
            <a:endParaRPr kumimoji="0" lang="en-US" sz="2400" b="0" i="0" u="none" strike="noStrike" kern="0" cap="none" spc="0" normalizeH="0" baseline="0" noProof="0" dirty="0">
              <a:ln>
                <a:noFill/>
              </a:ln>
              <a:solidFill>
                <a:srgbClr val="000000"/>
              </a:solidFill>
              <a:effectLst/>
              <a:uLnTx/>
              <a:uFillTx/>
              <a:latin typeface="Helvetica"/>
              <a:cs typeface="Helvetica"/>
              <a:sym typeface="Helvetica"/>
            </a:endParaRPr>
          </a:p>
          <a:p>
            <a:pPr marL="0" marR="0" lvl="0" indent="0" algn="l" defTabSz="584200" rtl="0" eaLnBrk="1" fontAlgn="auto" latinLnBrk="0" hangingPunct="0">
              <a:lnSpc>
                <a:spcPct val="100000"/>
              </a:lnSpc>
              <a:spcBef>
                <a:spcPts val="0"/>
              </a:spcBef>
              <a:spcAft>
                <a:spcPts val="0"/>
              </a:spcAft>
              <a:buClrTx/>
              <a:buSzTx/>
              <a:buFontTx/>
              <a:buNone/>
              <a:tabLst/>
              <a:defRPr sz="2200"/>
            </a:pPr>
            <a:r>
              <a:rPr kumimoji="0" lang="en-US" sz="2400" b="0" i="0" u="none" strike="noStrike" kern="0" cap="none" spc="0" normalizeH="0" baseline="0" noProof="0" dirty="0">
                <a:ln>
                  <a:noFill/>
                </a:ln>
                <a:solidFill>
                  <a:schemeClr val="bg1"/>
                </a:solidFill>
                <a:effectLst/>
                <a:uLnTx/>
                <a:uFillTx/>
                <a:latin typeface="Helvetica"/>
                <a:cs typeface="Helvetica"/>
                <a:sym typeface="Helvetica"/>
              </a:rPr>
              <a:t>Practices donated their PPE to:</a:t>
            </a:r>
          </a:p>
          <a:p>
            <a:pPr marL="0" marR="0" lvl="0" indent="0" algn="l" defTabSz="584200" rtl="0" eaLnBrk="1" fontAlgn="auto" latinLnBrk="0" hangingPunct="0">
              <a:lnSpc>
                <a:spcPct val="100000"/>
              </a:lnSpc>
              <a:spcBef>
                <a:spcPts val="0"/>
              </a:spcBef>
              <a:spcAft>
                <a:spcPts val="0"/>
              </a:spcAft>
              <a:buClrTx/>
              <a:buSzTx/>
              <a:tabLst/>
              <a:defRPr sz="2200"/>
            </a:pPr>
            <a:endParaRPr lang="en-US" sz="2400" dirty="0">
              <a:latin typeface="Helvetica"/>
              <a:cs typeface="Helvetica"/>
            </a:endParaRPr>
          </a:p>
          <a:p>
            <a:pPr marL="0" marR="0" lvl="0" indent="0" algn="l" defTabSz="584200" rtl="0" eaLnBrk="1" fontAlgn="auto" latinLnBrk="0" hangingPunct="0">
              <a:lnSpc>
                <a:spcPct val="100000"/>
              </a:lnSpc>
              <a:spcBef>
                <a:spcPts val="0"/>
              </a:spcBef>
              <a:spcAft>
                <a:spcPts val="0"/>
              </a:spcAft>
              <a:buClrTx/>
              <a:buSzTx/>
              <a:tabLst/>
              <a:defRPr sz="2200"/>
            </a:pPr>
            <a:r>
              <a:rPr kumimoji="0" lang="en-US" sz="2400" b="0" i="0" u="none" strike="noStrike" kern="0" cap="none" spc="0" normalizeH="0" baseline="0" noProof="0" dirty="0">
                <a:ln>
                  <a:noFill/>
                </a:ln>
                <a:solidFill>
                  <a:srgbClr val="000000"/>
                </a:solidFill>
                <a:effectLst/>
                <a:uLnTx/>
                <a:uFillTx/>
                <a:latin typeface="Helvetica"/>
                <a:cs typeface="Helvetica"/>
                <a:sym typeface="Helvetica"/>
              </a:rPr>
              <a:t>Hospitals, Care Homes and Pharmacies</a:t>
            </a:r>
          </a:p>
          <a:p>
            <a:pPr marL="0" marR="0" lvl="0" indent="0" algn="l" defTabSz="584200" rtl="0" eaLnBrk="1" fontAlgn="auto" latinLnBrk="0" hangingPunct="0">
              <a:lnSpc>
                <a:spcPct val="100000"/>
              </a:lnSpc>
              <a:spcBef>
                <a:spcPts val="0"/>
              </a:spcBef>
              <a:spcAft>
                <a:spcPts val="0"/>
              </a:spcAft>
              <a:buClrTx/>
              <a:buSzTx/>
              <a:buFontTx/>
              <a:buNone/>
              <a:tabLst/>
              <a:defRPr sz="2200"/>
            </a:pPr>
            <a:endParaRPr kumimoji="0" lang="en-US" sz="2400" b="0" i="0" u="none" strike="noStrike" kern="0" cap="none" spc="0" normalizeH="0" baseline="0" noProof="0" dirty="0">
              <a:ln>
                <a:noFill/>
              </a:ln>
              <a:solidFill>
                <a:srgbClr val="000000"/>
              </a:solidFill>
              <a:effectLst/>
              <a:uLnTx/>
              <a:uFillTx/>
              <a:latin typeface="Helvetica"/>
              <a:cs typeface="Helvetica"/>
              <a:sym typeface="Helvetica"/>
            </a:endParaRPr>
          </a:p>
          <a:p>
            <a:pPr marL="0" marR="0" lvl="0" indent="0" algn="l" defTabSz="584200" rtl="0" eaLnBrk="1" fontAlgn="auto" latinLnBrk="0" hangingPunct="0">
              <a:lnSpc>
                <a:spcPct val="100000"/>
              </a:lnSpc>
              <a:spcBef>
                <a:spcPts val="0"/>
              </a:spcBef>
              <a:spcAft>
                <a:spcPts val="0"/>
              </a:spcAft>
              <a:buClrTx/>
              <a:buSzTx/>
              <a:buFontTx/>
              <a:buNone/>
              <a:tabLst/>
              <a:defRPr sz="2200"/>
            </a:pPr>
            <a:r>
              <a:rPr kumimoji="0" lang="en-US" sz="2400" b="0" i="0" u="none" strike="noStrike" kern="0" cap="none" spc="0" normalizeH="0" baseline="0" noProof="0" dirty="0">
                <a:ln>
                  <a:noFill/>
                </a:ln>
                <a:solidFill>
                  <a:schemeClr val="bg1"/>
                </a:solidFill>
                <a:effectLst/>
                <a:uLnTx/>
                <a:uFillTx/>
                <a:latin typeface="Helvetica"/>
                <a:cs typeface="Helvetica"/>
                <a:sym typeface="Helvetica"/>
              </a:rPr>
              <a:t>Funding</a:t>
            </a:r>
            <a:r>
              <a:rPr kumimoji="0" lang="en-US" sz="2400" b="0" i="0" u="none" strike="noStrike" kern="0" cap="none" spc="0" normalizeH="0" baseline="0" noProof="0" dirty="0">
                <a:ln>
                  <a:noFill/>
                </a:ln>
                <a:solidFill>
                  <a:srgbClr val="00B0F0"/>
                </a:solidFill>
                <a:effectLst/>
                <a:uLnTx/>
                <a:uFillTx/>
                <a:latin typeface="Helvetica"/>
                <a:cs typeface="Helvetica"/>
                <a:sym typeface="Helvetica"/>
              </a:rPr>
              <a:t> </a:t>
            </a:r>
          </a:p>
          <a:p>
            <a:pPr marL="0" marR="0" lvl="0" indent="0" algn="l" defTabSz="584200" rtl="0" eaLnBrk="1" fontAlgn="auto" latinLnBrk="0" hangingPunct="0">
              <a:lnSpc>
                <a:spcPct val="100000"/>
              </a:lnSpc>
              <a:spcBef>
                <a:spcPts val="0"/>
              </a:spcBef>
              <a:spcAft>
                <a:spcPts val="0"/>
              </a:spcAft>
              <a:buClrTx/>
              <a:buSzTx/>
              <a:buFontTx/>
              <a:buNone/>
              <a:tabLst/>
              <a:defRPr sz="2200"/>
            </a:pPr>
            <a:r>
              <a:rPr kumimoji="0" lang="en-US" sz="2400" b="0" i="0" u="none" strike="noStrike" kern="0" cap="none" spc="0" normalizeH="0" baseline="0" noProof="0" dirty="0">
                <a:ln>
                  <a:noFill/>
                </a:ln>
                <a:solidFill>
                  <a:srgbClr val="000000"/>
                </a:solidFill>
                <a:effectLst/>
                <a:uLnTx/>
                <a:uFillTx/>
                <a:latin typeface="Helvetica"/>
                <a:cs typeface="Helvetica"/>
                <a:sym typeface="Helvetica"/>
              </a:rPr>
              <a:t>We asked about funding availability for mixed practices. We wrote to the CDO, </a:t>
            </a:r>
          </a:p>
          <a:p>
            <a:pPr marL="0" marR="0" lvl="0" indent="0" algn="l" defTabSz="584200" rtl="0" eaLnBrk="1" fontAlgn="auto" latinLnBrk="0" hangingPunct="0">
              <a:lnSpc>
                <a:spcPct val="100000"/>
              </a:lnSpc>
              <a:spcBef>
                <a:spcPts val="0"/>
              </a:spcBef>
              <a:spcAft>
                <a:spcPts val="0"/>
              </a:spcAft>
              <a:buClrTx/>
              <a:buSzTx/>
              <a:buFontTx/>
              <a:buNone/>
              <a:tabLst/>
              <a:defRPr sz="2200"/>
            </a:pPr>
            <a:r>
              <a:rPr kumimoji="0" lang="en-US" sz="2400" b="0" i="0" u="none" strike="noStrike" kern="0" cap="none" spc="0" normalizeH="0" baseline="0" noProof="0" dirty="0">
                <a:ln>
                  <a:noFill/>
                </a:ln>
                <a:solidFill>
                  <a:srgbClr val="000000"/>
                </a:solidFill>
                <a:effectLst/>
                <a:uLnTx/>
                <a:uFillTx/>
                <a:latin typeface="Helvetica"/>
                <a:cs typeface="Helvetica"/>
                <a:sym typeface="Helvetica"/>
              </a:rPr>
              <a:t>Joe </a:t>
            </a:r>
            <a:r>
              <a:rPr kumimoji="0" lang="en-US" sz="2400" b="0" i="0" u="none" strike="noStrike" kern="0" cap="none" spc="0" normalizeH="0" baseline="0" noProof="0" dirty="0" err="1">
                <a:ln>
                  <a:noFill/>
                </a:ln>
                <a:solidFill>
                  <a:srgbClr val="000000"/>
                </a:solidFill>
                <a:effectLst/>
                <a:uLnTx/>
                <a:uFillTx/>
                <a:latin typeface="Helvetica"/>
                <a:cs typeface="Helvetica"/>
                <a:sym typeface="Helvetica"/>
              </a:rPr>
              <a:t>FitzPatrick</a:t>
            </a:r>
            <a:r>
              <a:rPr kumimoji="0" lang="en-US" sz="2400" b="0" i="0" u="none" strike="noStrike" kern="0" cap="none" spc="0" normalizeH="0" baseline="0" noProof="0" dirty="0">
                <a:ln>
                  <a:noFill/>
                </a:ln>
                <a:solidFill>
                  <a:srgbClr val="000000"/>
                </a:solidFill>
                <a:effectLst/>
                <a:uLnTx/>
                <a:uFillTx/>
                <a:latin typeface="Helvetica"/>
                <a:cs typeface="Helvetica"/>
                <a:sym typeface="Helvetica"/>
              </a:rPr>
              <a:t> and the Finance Minister Kate Forbes. We sought clarification on furlough and the coronavirus support funding. We liaised with private practitioners to lobby the government for financial support.</a:t>
            </a:r>
          </a:p>
          <a:p>
            <a:pPr marL="0" marR="0" lvl="0" indent="0" algn="l" defTabSz="584200" rtl="0" eaLnBrk="1" fontAlgn="auto" latinLnBrk="0" hangingPunct="0">
              <a:lnSpc>
                <a:spcPct val="100000"/>
              </a:lnSpc>
              <a:spcBef>
                <a:spcPts val="0"/>
              </a:spcBef>
              <a:spcAft>
                <a:spcPts val="0"/>
              </a:spcAft>
              <a:buClrTx/>
              <a:buSzTx/>
              <a:buFontTx/>
              <a:buNone/>
              <a:tabLst/>
              <a:defRPr sz="2200"/>
            </a:pPr>
            <a:endParaRPr lang="en-US" sz="2400" dirty="0">
              <a:latin typeface="Helvetica"/>
              <a:cs typeface="Helvetica"/>
            </a:endParaRPr>
          </a:p>
          <a:p>
            <a:pPr>
              <a:defRPr sz="2200"/>
            </a:pPr>
            <a:endParaRPr lang="en-US" sz="2400" dirty="0">
              <a:solidFill>
                <a:schemeClr val="bg1"/>
              </a:solidFill>
              <a:latin typeface="Arial" panose="020B0604020202020204" pitchFamily="34" charset="0"/>
              <a:cs typeface="Arial" panose="020B0604020202020204" pitchFamily="34" charset="0"/>
            </a:endParaRPr>
          </a:p>
          <a:p>
            <a:pPr marL="0" marR="0" lvl="0" indent="0" algn="l" defTabSz="584200" rtl="0" eaLnBrk="1" fontAlgn="auto" latinLnBrk="0" hangingPunct="0">
              <a:lnSpc>
                <a:spcPct val="100000"/>
              </a:lnSpc>
              <a:spcBef>
                <a:spcPts val="0"/>
              </a:spcBef>
              <a:spcAft>
                <a:spcPts val="0"/>
              </a:spcAft>
              <a:buClrTx/>
              <a:buSzTx/>
              <a:buFontTx/>
              <a:buNone/>
              <a:tabLst/>
              <a:defRPr sz="2200"/>
            </a:pPr>
            <a:endParaRPr kumimoji="0" lang="en-US" sz="2400" b="0" i="0" u="none" strike="noStrike" kern="0" cap="none" spc="0" normalizeH="0" baseline="0" noProof="0" dirty="0">
              <a:ln>
                <a:noFill/>
              </a:ln>
              <a:solidFill>
                <a:srgbClr val="000000"/>
              </a:solidFill>
              <a:effectLst/>
              <a:uLnTx/>
              <a:uFillTx/>
              <a:latin typeface="Helvetica"/>
              <a:cs typeface="Helvetica"/>
              <a:sym typeface="Helvetica"/>
            </a:endParaRPr>
          </a:p>
          <a:p>
            <a:br>
              <a:rPr lang="en-US" sz="2400" dirty="0"/>
            </a:br>
            <a:endParaRPr lang="en-GB" sz="2400" dirty="0"/>
          </a:p>
        </p:txBody>
      </p:sp>
    </p:spTree>
    <p:extLst>
      <p:ext uri="{BB962C8B-B14F-4D97-AF65-F5344CB8AC3E}">
        <p14:creationId xmlns:p14="http://schemas.microsoft.com/office/powerpoint/2010/main" val="181717221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accent1">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DF606-C495-4227-A74C-DAFF5719B926}"/>
              </a:ext>
            </a:extLst>
          </p:cNvPr>
          <p:cNvSpPr>
            <a:spLocks noGrp="1"/>
          </p:cNvSpPr>
          <p:nvPr>
            <p:ph type="title"/>
          </p:nvPr>
        </p:nvSpPr>
        <p:spPr>
          <a:xfrm>
            <a:off x="650875" y="364191"/>
            <a:ext cx="11703050" cy="1114985"/>
          </a:xfrm>
        </p:spPr>
        <p:txBody>
          <a:bodyPr/>
          <a:lstStyle/>
          <a:p>
            <a:r>
              <a:rPr lang="en-GB" sz="4800" dirty="0">
                <a:solidFill>
                  <a:schemeClr val="bg1"/>
                </a:solidFill>
              </a:rPr>
              <a:t>The </a:t>
            </a:r>
            <a:r>
              <a:rPr lang="en-GB" sz="4800" dirty="0" err="1">
                <a:solidFill>
                  <a:schemeClr val="bg1"/>
                </a:solidFill>
              </a:rPr>
              <a:t>Covid</a:t>
            </a:r>
            <a:r>
              <a:rPr lang="en-GB" sz="4800" dirty="0">
                <a:solidFill>
                  <a:schemeClr val="bg1"/>
                </a:solidFill>
              </a:rPr>
              <a:t> Timeline</a:t>
            </a:r>
            <a:br>
              <a:rPr lang="en-GB" sz="1200" dirty="0">
                <a:solidFill>
                  <a:schemeClr val="bg1"/>
                </a:solidFill>
              </a:rPr>
            </a:br>
            <a:endParaRPr lang="en-GB" dirty="0"/>
          </a:p>
        </p:txBody>
      </p:sp>
      <p:sp>
        <p:nvSpPr>
          <p:cNvPr id="3" name="Text Placeholder 2">
            <a:extLst>
              <a:ext uri="{FF2B5EF4-FFF2-40B4-BE49-F238E27FC236}">
                <a16:creationId xmlns:a16="http://schemas.microsoft.com/office/drawing/2014/main" id="{E8AF07D1-1632-4313-A456-C679CC1EB2F6}"/>
              </a:ext>
            </a:extLst>
          </p:cNvPr>
          <p:cNvSpPr>
            <a:spLocks noGrp="1"/>
          </p:cNvSpPr>
          <p:nvPr>
            <p:ph type="body" idx="1"/>
          </p:nvPr>
        </p:nvSpPr>
        <p:spPr>
          <a:xfrm>
            <a:off x="650875" y="1260288"/>
            <a:ext cx="11703050" cy="7233024"/>
          </a:xfrm>
        </p:spPr>
        <p:txBody>
          <a:bodyPr>
            <a:noAutofit/>
          </a:bodyPr>
          <a:lstStyle/>
          <a:p>
            <a:pPr>
              <a:defRPr sz="2200"/>
            </a:pPr>
            <a:r>
              <a:rPr lang="en-GB" sz="3200" dirty="0">
                <a:solidFill>
                  <a:srgbClr val="00B0F0"/>
                </a:solidFill>
              </a:rPr>
              <a:t>May 2020</a:t>
            </a:r>
          </a:p>
          <a:p>
            <a:pPr marL="0" marR="0" lvl="0" indent="0" algn="l" defTabSz="584200" rtl="0" eaLnBrk="1" fontAlgn="auto" latinLnBrk="0" hangingPunct="0">
              <a:lnSpc>
                <a:spcPct val="100000"/>
              </a:lnSpc>
              <a:spcBef>
                <a:spcPts val="0"/>
              </a:spcBef>
              <a:spcAft>
                <a:spcPts val="0"/>
              </a:spcAft>
              <a:buClrTx/>
              <a:buSzTx/>
              <a:buFontTx/>
              <a:buNone/>
              <a:tabLst/>
              <a:defRPr sz="2200"/>
            </a:pPr>
            <a:endParaRPr kumimoji="0" lang="en-US" sz="2200" b="0" i="0" u="none" strike="noStrike" kern="0" cap="none" spc="0" normalizeH="0" baseline="0" noProof="0" dirty="0">
              <a:ln>
                <a:noFill/>
              </a:ln>
              <a:solidFill>
                <a:srgbClr val="000000"/>
              </a:solidFill>
              <a:effectLst/>
              <a:uLnTx/>
              <a:uFillTx/>
              <a:latin typeface="Helvetica"/>
              <a:cs typeface="Helvetica"/>
              <a:sym typeface="Helvetica"/>
            </a:endParaRPr>
          </a:p>
          <a:p>
            <a:pPr marL="0" marR="0" lvl="0" indent="0" algn="l" defTabSz="584200" rtl="0" eaLnBrk="1" fontAlgn="auto" latinLnBrk="0" hangingPunct="0">
              <a:lnSpc>
                <a:spcPct val="100000"/>
              </a:lnSpc>
              <a:spcBef>
                <a:spcPts val="0"/>
              </a:spcBef>
              <a:spcAft>
                <a:spcPts val="0"/>
              </a:spcAft>
              <a:buClrTx/>
              <a:buSzTx/>
              <a:buFontTx/>
              <a:buNone/>
              <a:tabLst/>
              <a:defRPr sz="2200"/>
            </a:pPr>
            <a:endParaRPr lang="en-US" sz="2200" dirty="0">
              <a:latin typeface="Helvetica"/>
              <a:cs typeface="Helvetica"/>
            </a:endParaRPr>
          </a:p>
          <a:p>
            <a:pPr marL="0" marR="0" lvl="0" indent="0" algn="l" defTabSz="584200" rtl="0" eaLnBrk="1" fontAlgn="auto" latinLnBrk="0" hangingPunct="0">
              <a:lnSpc>
                <a:spcPct val="100000"/>
              </a:lnSpc>
              <a:spcBef>
                <a:spcPts val="0"/>
              </a:spcBef>
              <a:spcAft>
                <a:spcPts val="0"/>
              </a:spcAft>
              <a:buClrTx/>
              <a:buSzTx/>
              <a:buFontTx/>
              <a:buNone/>
              <a:tabLst/>
              <a:defRPr sz="2200"/>
            </a:pPr>
            <a:r>
              <a:rPr kumimoji="0" lang="en-US" sz="2400" b="0" i="0" u="none" strike="noStrike" kern="0" cap="none" spc="0" normalizeH="0" baseline="0" noProof="0" dirty="0">
                <a:ln>
                  <a:noFill/>
                </a:ln>
                <a:solidFill>
                  <a:schemeClr val="bg1"/>
                </a:solidFill>
                <a:effectLst/>
                <a:uLnTx/>
                <a:uFillTx/>
                <a:latin typeface="Helvetica"/>
                <a:cs typeface="Helvetica"/>
                <a:sym typeface="Helvetica"/>
              </a:rPr>
              <a:t>SDPC had a meeting with PSD </a:t>
            </a:r>
            <a:r>
              <a:rPr kumimoji="0" lang="en-US" sz="2400" b="0" i="0" u="none" strike="noStrike" kern="0" cap="none" spc="0" normalizeH="0" baseline="0" noProof="0" dirty="0">
                <a:ln>
                  <a:noFill/>
                </a:ln>
                <a:solidFill>
                  <a:srgbClr val="00B0F0"/>
                </a:solidFill>
                <a:effectLst/>
                <a:uLnTx/>
                <a:uFillTx/>
                <a:latin typeface="Helvetica"/>
                <a:cs typeface="Helvetica"/>
                <a:sym typeface="Helvetica"/>
              </a:rPr>
              <a:t>who were working remotely. They had been inundated with queries with reference to Covid support payments. To give an idea of the volume, in any one year </a:t>
            </a:r>
            <a:r>
              <a:rPr kumimoji="0" lang="en-US" sz="2400" b="0" i="0" u="none" strike="noStrike" kern="0" cap="none" spc="0" normalizeH="0" baseline="0" noProof="0" dirty="0">
                <a:ln>
                  <a:noFill/>
                </a:ln>
                <a:solidFill>
                  <a:schemeClr val="bg1"/>
                </a:solidFill>
                <a:effectLst/>
                <a:uLnTx/>
                <a:uFillTx/>
                <a:latin typeface="Helvetica"/>
                <a:cs typeface="Helvetica"/>
                <a:sym typeface="Helvetica"/>
              </a:rPr>
              <a:t>800 list numbers change</a:t>
            </a:r>
            <a:r>
              <a:rPr kumimoji="0" lang="en-US" sz="2400" b="0" i="0" u="none" strike="noStrike" kern="0" cap="none" spc="0" normalizeH="0" baseline="0" noProof="0" dirty="0">
                <a:ln>
                  <a:noFill/>
                </a:ln>
                <a:solidFill>
                  <a:srgbClr val="00B0F0"/>
                </a:solidFill>
                <a:effectLst/>
                <a:uLnTx/>
                <a:uFillTx/>
                <a:latin typeface="Helvetica"/>
                <a:cs typeface="Helvetica"/>
                <a:sym typeface="Helvetica"/>
              </a:rPr>
              <a:t>. There are around </a:t>
            </a:r>
            <a:r>
              <a:rPr kumimoji="0" lang="en-US" sz="2400" b="0" i="0" u="none" strike="noStrike" kern="0" cap="none" spc="0" normalizeH="0" baseline="0" noProof="0" dirty="0">
                <a:ln>
                  <a:noFill/>
                </a:ln>
                <a:solidFill>
                  <a:schemeClr val="bg1"/>
                </a:solidFill>
                <a:effectLst/>
                <a:uLnTx/>
                <a:uFillTx/>
                <a:latin typeface="Helvetica"/>
                <a:cs typeface="Helvetica"/>
                <a:sym typeface="Helvetica"/>
              </a:rPr>
              <a:t>3,000 GDS practitioners</a:t>
            </a:r>
            <a:r>
              <a:rPr kumimoji="0" lang="en-US" sz="2400" b="0" i="0" u="none" strike="noStrike" kern="0" cap="none" spc="0" normalizeH="0" baseline="0" noProof="0" dirty="0">
                <a:ln>
                  <a:noFill/>
                </a:ln>
                <a:solidFill>
                  <a:srgbClr val="00B0F0"/>
                </a:solidFill>
                <a:effectLst/>
                <a:uLnTx/>
                <a:uFillTx/>
                <a:latin typeface="Helvetica"/>
                <a:cs typeface="Helvetica"/>
                <a:sym typeface="Helvetica"/>
              </a:rPr>
              <a:t> in Scotland.</a:t>
            </a:r>
          </a:p>
          <a:p>
            <a:pPr marL="0" marR="0" lvl="0" indent="0" algn="l" defTabSz="584200" rtl="0" eaLnBrk="1" fontAlgn="auto" latinLnBrk="0" hangingPunct="0">
              <a:lnSpc>
                <a:spcPct val="100000"/>
              </a:lnSpc>
              <a:spcBef>
                <a:spcPts val="0"/>
              </a:spcBef>
              <a:spcAft>
                <a:spcPts val="0"/>
              </a:spcAft>
              <a:buClrTx/>
              <a:buSzTx/>
              <a:buFontTx/>
              <a:buNone/>
              <a:tabLst/>
              <a:defRPr sz="2200"/>
            </a:pPr>
            <a:endParaRPr kumimoji="0" lang="en-US" sz="2400" b="0" i="0" u="none" strike="noStrike" kern="0" cap="none" spc="0" normalizeH="0" baseline="0" noProof="0" dirty="0">
              <a:ln>
                <a:noFill/>
              </a:ln>
              <a:solidFill>
                <a:srgbClr val="000000"/>
              </a:solidFill>
              <a:effectLst/>
              <a:uLnTx/>
              <a:uFillTx/>
              <a:latin typeface="Helvetica"/>
              <a:cs typeface="Helvetica"/>
              <a:sym typeface="Helvetica"/>
            </a:endParaRPr>
          </a:p>
          <a:p>
            <a:pPr marL="0" marR="0" lvl="0" indent="0" algn="l" defTabSz="584200" rtl="0" eaLnBrk="1" fontAlgn="auto" latinLnBrk="0" hangingPunct="0">
              <a:lnSpc>
                <a:spcPct val="100000"/>
              </a:lnSpc>
              <a:spcBef>
                <a:spcPts val="0"/>
              </a:spcBef>
              <a:spcAft>
                <a:spcPts val="0"/>
              </a:spcAft>
              <a:buClrTx/>
              <a:buSzTx/>
              <a:buFontTx/>
              <a:buNone/>
              <a:tabLst/>
              <a:defRPr sz="2200"/>
            </a:pPr>
            <a:r>
              <a:rPr kumimoji="0" lang="en-US" sz="2400" b="0" i="0" u="none" strike="noStrike" kern="0" cap="none" spc="0" normalizeH="0" baseline="0" noProof="0" dirty="0">
                <a:ln>
                  <a:noFill/>
                </a:ln>
                <a:solidFill>
                  <a:schemeClr val="bg1"/>
                </a:solidFill>
                <a:effectLst/>
                <a:uLnTx/>
                <a:uFillTx/>
                <a:latin typeface="Helvetica"/>
                <a:cs typeface="Helvetica"/>
                <a:sym typeface="Helvetica"/>
              </a:rPr>
              <a:t>SDPC met with SG</a:t>
            </a:r>
            <a:r>
              <a:rPr kumimoji="0" lang="en-US" sz="2400" b="0" i="0" u="none" strike="noStrike" kern="0" cap="none" spc="0" normalizeH="0" baseline="0" noProof="0" dirty="0">
                <a:ln>
                  <a:noFill/>
                </a:ln>
                <a:solidFill>
                  <a:srgbClr val="00B0F0"/>
                </a:solidFill>
                <a:effectLst/>
                <a:uLnTx/>
                <a:uFillTx/>
                <a:latin typeface="Helvetica"/>
                <a:cs typeface="Helvetica"/>
                <a:sym typeface="Helvetica"/>
              </a:rPr>
              <a:t>. The CDO agreed that Covid </a:t>
            </a:r>
            <a:r>
              <a:rPr lang="en-US" sz="2400" dirty="0">
                <a:solidFill>
                  <a:srgbClr val="00B0F0"/>
                </a:solidFill>
                <a:latin typeface="Helvetica"/>
                <a:cs typeface="Helvetica"/>
              </a:rPr>
              <a:t>highlighted</a:t>
            </a:r>
            <a:r>
              <a:rPr kumimoji="0" lang="en-US" sz="2400" b="0" i="0" u="none" strike="noStrike" kern="0" cap="none" spc="0" normalizeH="0" baseline="0" noProof="0" dirty="0">
                <a:ln>
                  <a:noFill/>
                </a:ln>
                <a:solidFill>
                  <a:srgbClr val="00B0F0"/>
                </a:solidFill>
                <a:effectLst/>
                <a:uLnTx/>
                <a:uFillTx/>
                <a:latin typeface="Helvetica"/>
                <a:cs typeface="Helvetica"/>
                <a:sym typeface="Helvetica"/>
              </a:rPr>
              <a:t> </a:t>
            </a:r>
            <a:r>
              <a:rPr lang="en-US" sz="2400" dirty="0">
                <a:solidFill>
                  <a:srgbClr val="00B0F0"/>
                </a:solidFill>
                <a:latin typeface="Helvetica"/>
                <a:cs typeface="Helvetica"/>
              </a:rPr>
              <a:t>that </a:t>
            </a:r>
            <a:r>
              <a:rPr kumimoji="0" lang="en-US" sz="2400" b="0" i="0" u="none" strike="noStrike" kern="0" cap="none" spc="0" normalizeH="0" baseline="0" noProof="0" dirty="0">
                <a:ln>
                  <a:noFill/>
                </a:ln>
                <a:solidFill>
                  <a:srgbClr val="00B0F0"/>
                </a:solidFill>
                <a:effectLst/>
                <a:uLnTx/>
                <a:uFillTx/>
                <a:latin typeface="Helvetica"/>
                <a:cs typeface="Helvetica"/>
                <a:sym typeface="Helvetica"/>
              </a:rPr>
              <a:t>the way dentistry is funded does not work and that it was </a:t>
            </a:r>
            <a:r>
              <a:rPr kumimoji="0" lang="en-US" sz="2400" b="0" i="0" u="none" strike="noStrike" kern="0" cap="none" spc="0" normalizeH="0" baseline="0" noProof="0" dirty="0">
                <a:ln>
                  <a:noFill/>
                </a:ln>
                <a:solidFill>
                  <a:schemeClr val="bg1"/>
                </a:solidFill>
                <a:effectLst/>
                <a:uLnTx/>
                <a:uFillTx/>
                <a:latin typeface="Helvetica"/>
                <a:cs typeface="Helvetica"/>
                <a:sym typeface="Helvetica"/>
              </a:rPr>
              <a:t>impossible to return to the SDR and a fee per time delivery model</a:t>
            </a:r>
            <a:r>
              <a:rPr kumimoji="0" lang="en-US" sz="2400" b="0" i="0" u="none" strike="noStrike" kern="0" cap="none" spc="0" normalizeH="0" baseline="0" noProof="0" dirty="0">
                <a:ln>
                  <a:noFill/>
                </a:ln>
                <a:solidFill>
                  <a:srgbClr val="00B0F0"/>
                </a:solidFill>
                <a:effectLst/>
                <a:uLnTx/>
                <a:uFillTx/>
                <a:latin typeface="Helvetica"/>
                <a:cs typeface="Helvetica"/>
                <a:sym typeface="Helvetica"/>
              </a:rPr>
              <a:t>.</a:t>
            </a:r>
          </a:p>
          <a:p>
            <a:pPr marL="0" marR="0" lvl="0" indent="0" algn="l" defTabSz="584200" rtl="0" eaLnBrk="1" fontAlgn="auto" latinLnBrk="0" hangingPunct="0">
              <a:lnSpc>
                <a:spcPct val="100000"/>
              </a:lnSpc>
              <a:spcBef>
                <a:spcPts val="0"/>
              </a:spcBef>
              <a:spcAft>
                <a:spcPts val="0"/>
              </a:spcAft>
              <a:buClrTx/>
              <a:buSzTx/>
              <a:buFontTx/>
              <a:buNone/>
              <a:tabLst/>
              <a:defRPr sz="2200"/>
            </a:pPr>
            <a:endParaRPr kumimoji="0" lang="en-US" sz="2400" b="0" i="0" u="none" strike="noStrike" kern="0" cap="none" spc="0" normalizeH="0" baseline="0" noProof="0" dirty="0">
              <a:ln>
                <a:noFill/>
              </a:ln>
              <a:solidFill>
                <a:srgbClr val="000000"/>
              </a:solidFill>
              <a:effectLst/>
              <a:uLnTx/>
              <a:uFillTx/>
              <a:latin typeface="Helvetica"/>
              <a:cs typeface="Helvetica"/>
              <a:sym typeface="Helvetica"/>
            </a:endParaRPr>
          </a:p>
          <a:p>
            <a:pPr marL="0" marR="0" lvl="0" indent="0" algn="l" defTabSz="584200" rtl="0" eaLnBrk="1" fontAlgn="auto" latinLnBrk="0" hangingPunct="0">
              <a:lnSpc>
                <a:spcPct val="100000"/>
              </a:lnSpc>
              <a:spcBef>
                <a:spcPts val="0"/>
              </a:spcBef>
              <a:spcAft>
                <a:spcPts val="0"/>
              </a:spcAft>
              <a:buClrTx/>
              <a:buSzTx/>
              <a:buFontTx/>
              <a:buNone/>
              <a:tabLst/>
              <a:defRPr sz="2200"/>
            </a:pPr>
            <a:r>
              <a:rPr kumimoji="0" lang="en-US" sz="2400" b="0" i="0" u="none" strike="noStrike" kern="0" cap="none" spc="0" normalizeH="0" baseline="0" noProof="0" dirty="0">
                <a:ln>
                  <a:noFill/>
                </a:ln>
                <a:solidFill>
                  <a:srgbClr val="000000"/>
                </a:solidFill>
                <a:effectLst/>
                <a:uLnTx/>
                <a:uFillTx/>
                <a:latin typeface="Helvetica"/>
                <a:cs typeface="Helvetica"/>
                <a:sym typeface="Helvetica"/>
              </a:rPr>
              <a:t>SG </a:t>
            </a:r>
            <a:r>
              <a:rPr kumimoji="0" lang="en-US" sz="2400" b="0" i="0" u="none" strike="noStrike" kern="0" cap="none" spc="0" normalizeH="0" baseline="0" noProof="0" dirty="0">
                <a:ln>
                  <a:noFill/>
                </a:ln>
                <a:solidFill>
                  <a:schemeClr val="bg1"/>
                </a:solidFill>
                <a:effectLst/>
                <a:uLnTx/>
                <a:uFillTx/>
                <a:latin typeface="Helvetica"/>
                <a:cs typeface="Helvetica"/>
                <a:sym typeface="Helvetica"/>
              </a:rPr>
              <a:t>withdrew </a:t>
            </a:r>
            <a:r>
              <a:rPr kumimoji="0" lang="en-US" sz="2400" b="0" i="0" u="none" strike="noStrike" kern="0" cap="none" spc="0" normalizeH="0" baseline="0" noProof="0" dirty="0" err="1">
                <a:ln>
                  <a:noFill/>
                </a:ln>
                <a:solidFill>
                  <a:schemeClr val="bg1"/>
                </a:solidFill>
                <a:effectLst/>
                <a:uLnTx/>
                <a:uFillTx/>
                <a:latin typeface="Helvetica"/>
                <a:cs typeface="Helvetica"/>
                <a:sym typeface="Helvetica"/>
              </a:rPr>
              <a:t>CPDa</a:t>
            </a:r>
            <a:r>
              <a:rPr kumimoji="0" lang="en-US" sz="2400" b="0" i="0" u="none" strike="noStrike" kern="0" cap="none" spc="0" normalizeH="0" baseline="0" noProof="0" dirty="0">
                <a:ln>
                  <a:noFill/>
                </a:ln>
                <a:solidFill>
                  <a:schemeClr val="bg1"/>
                </a:solidFill>
                <a:effectLst/>
                <a:uLnTx/>
                <a:uFillTx/>
                <a:latin typeface="Helvetica"/>
                <a:cs typeface="Helvetica"/>
                <a:sym typeface="Helvetica"/>
              </a:rPr>
              <a:t> payments </a:t>
            </a:r>
            <a:r>
              <a:rPr kumimoji="0" lang="en-US" sz="2400" b="0" i="0" u="none" strike="noStrike" kern="0" cap="none" spc="0" normalizeH="0" baseline="0" noProof="0" dirty="0">
                <a:ln>
                  <a:noFill/>
                </a:ln>
                <a:solidFill>
                  <a:srgbClr val="000000"/>
                </a:solidFill>
                <a:effectLst/>
                <a:uLnTx/>
                <a:uFillTx/>
                <a:latin typeface="Helvetica"/>
                <a:cs typeface="Helvetica"/>
                <a:sym typeface="Helvetica"/>
              </a:rPr>
              <a:t>(the postgraduate allowance). SDPC insisted for this to be reinstated and after consideration they agreed. SG stated that they were proposing to withdraw seniority payments; following a robust discussion SG decided not to withdraw new applications for seniority payments.</a:t>
            </a:r>
          </a:p>
          <a:p>
            <a:pPr marL="0" marR="0" lvl="0" indent="0" algn="l" defTabSz="584200" rtl="0" eaLnBrk="1" fontAlgn="auto" latinLnBrk="0" hangingPunct="0">
              <a:lnSpc>
                <a:spcPct val="100000"/>
              </a:lnSpc>
              <a:spcBef>
                <a:spcPts val="0"/>
              </a:spcBef>
              <a:spcAft>
                <a:spcPts val="0"/>
              </a:spcAft>
              <a:buClrTx/>
              <a:buSzTx/>
              <a:buFontTx/>
              <a:buNone/>
              <a:tabLst/>
              <a:defRPr sz="2200"/>
            </a:pPr>
            <a:endParaRPr kumimoji="0" lang="en-US" sz="2400" b="0" i="0" u="none" strike="noStrike" kern="0" cap="none" spc="0" normalizeH="0" baseline="0" noProof="0" dirty="0">
              <a:ln>
                <a:noFill/>
              </a:ln>
              <a:solidFill>
                <a:srgbClr val="000000"/>
              </a:solidFill>
              <a:effectLst/>
              <a:uLnTx/>
              <a:uFillTx/>
              <a:latin typeface="Helvetica"/>
              <a:cs typeface="Helvetica"/>
              <a:sym typeface="Helvetica"/>
            </a:endParaRPr>
          </a:p>
          <a:p>
            <a:pPr marL="0" marR="0" lvl="0" indent="0" algn="l" defTabSz="584200" rtl="0" eaLnBrk="1" fontAlgn="auto" latinLnBrk="0" hangingPunct="0">
              <a:lnSpc>
                <a:spcPct val="100000"/>
              </a:lnSpc>
              <a:spcBef>
                <a:spcPts val="0"/>
              </a:spcBef>
              <a:spcAft>
                <a:spcPts val="0"/>
              </a:spcAft>
              <a:buClrTx/>
              <a:buSzTx/>
              <a:buFontTx/>
              <a:buNone/>
              <a:tabLst/>
              <a:defRPr sz="2200"/>
            </a:pPr>
            <a:r>
              <a:rPr kumimoji="0" lang="en-US" sz="2400" b="0" i="0" u="none" strike="noStrike" kern="0" cap="none" spc="0" normalizeH="0" baseline="0" noProof="0" dirty="0">
                <a:ln>
                  <a:noFill/>
                </a:ln>
                <a:solidFill>
                  <a:srgbClr val="000000"/>
                </a:solidFill>
                <a:effectLst/>
                <a:uLnTx/>
                <a:uFillTx/>
                <a:latin typeface="Helvetica"/>
                <a:cs typeface="Helvetica"/>
                <a:sym typeface="Helvetica"/>
              </a:rPr>
              <a:t>We discussed how to get </a:t>
            </a:r>
            <a:r>
              <a:rPr kumimoji="0" lang="en-US" sz="2400" b="0" i="0" u="none" strike="noStrike" kern="0" cap="none" spc="0" normalizeH="0" baseline="0" noProof="0" dirty="0">
                <a:ln>
                  <a:noFill/>
                </a:ln>
                <a:solidFill>
                  <a:schemeClr val="tx1"/>
                </a:solidFill>
                <a:effectLst/>
                <a:uLnTx/>
                <a:uFillTx/>
                <a:latin typeface="Helvetica"/>
                <a:cs typeface="Helvetica"/>
                <a:sym typeface="Helvetica"/>
              </a:rPr>
              <a:t>VDP’s </a:t>
            </a:r>
            <a:r>
              <a:rPr kumimoji="0" lang="en-US" sz="2400" b="0" i="0" u="none" strike="noStrike" kern="0" cap="none" spc="0" normalizeH="0" baseline="0" noProof="0" dirty="0">
                <a:ln>
                  <a:noFill/>
                </a:ln>
                <a:solidFill>
                  <a:srgbClr val="000000"/>
                </a:solidFill>
                <a:effectLst/>
                <a:uLnTx/>
                <a:uFillTx/>
                <a:latin typeface="Helvetica"/>
                <a:cs typeface="Helvetica"/>
                <a:sym typeface="Helvetica"/>
              </a:rPr>
              <a:t>working in UDCC’s, PPE, practice expenses, the situation with mixed practice sustainability, testing for covid in dental patients and a return to practice.</a:t>
            </a:r>
          </a:p>
          <a:p>
            <a:pPr marL="0" marR="0" lvl="0" indent="0" algn="l" defTabSz="584200" rtl="0" eaLnBrk="1" fontAlgn="auto" latinLnBrk="0" hangingPunct="0">
              <a:lnSpc>
                <a:spcPct val="100000"/>
              </a:lnSpc>
              <a:spcBef>
                <a:spcPts val="0"/>
              </a:spcBef>
              <a:spcAft>
                <a:spcPts val="0"/>
              </a:spcAft>
              <a:buClrTx/>
              <a:buSzTx/>
              <a:buFontTx/>
              <a:buNone/>
              <a:tabLst/>
              <a:defRPr sz="2200"/>
            </a:pPr>
            <a:endParaRPr kumimoji="0" lang="en-US" sz="2200" b="0" i="0" u="none" strike="noStrike" kern="0" cap="none" spc="0" normalizeH="0" baseline="0" noProof="0" dirty="0">
              <a:ln>
                <a:noFill/>
              </a:ln>
              <a:solidFill>
                <a:srgbClr val="000000"/>
              </a:solidFill>
              <a:effectLst/>
              <a:uLnTx/>
              <a:uFillTx/>
              <a:latin typeface="Helvetica"/>
              <a:cs typeface="Helvetica"/>
              <a:sym typeface="Helvetica"/>
            </a:endParaRPr>
          </a:p>
          <a:p>
            <a:br>
              <a:rPr lang="en-US" sz="2400" dirty="0"/>
            </a:br>
            <a:endParaRPr lang="en-GB" sz="2400" dirty="0"/>
          </a:p>
        </p:txBody>
      </p:sp>
    </p:spTree>
    <p:extLst>
      <p:ext uri="{BB962C8B-B14F-4D97-AF65-F5344CB8AC3E}">
        <p14:creationId xmlns:p14="http://schemas.microsoft.com/office/powerpoint/2010/main" val="296924790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Text"/>
          <p:cNvSpPr txBox="1"/>
          <p:nvPr/>
        </p:nvSpPr>
        <p:spPr>
          <a:xfrm>
            <a:off x="6007789" y="4538979"/>
            <a:ext cx="989222" cy="675641"/>
          </a:xfrm>
          <a:prstGeom prst="rect">
            <a:avLst/>
          </a:prstGeom>
          <a:ln w="12700">
            <a:miter lim="400000"/>
          </a:ln>
        </p:spPr>
        <p:txBody>
          <a:bodyPr wrap="none" lIns="45719" rIns="45719">
            <a:spAutoFit/>
          </a:bodyPr>
          <a:lstStyle/>
          <a:p>
            <a:endParaRPr/>
          </a:p>
        </p:txBody>
      </p:sp>
      <p:pic>
        <p:nvPicPr>
          <p:cNvPr id="392" name="IMG_2300.JPG" descr="IMG_2300.JPG"/>
          <p:cNvPicPr>
            <a:picLocks noChangeAspect="1"/>
          </p:cNvPicPr>
          <p:nvPr/>
        </p:nvPicPr>
        <p:blipFill>
          <a:blip r:embed="rId3"/>
          <a:stretch>
            <a:fillRect/>
          </a:stretch>
        </p:blipFill>
        <p:spPr>
          <a:xfrm>
            <a:off x="0" y="0"/>
            <a:ext cx="13004800" cy="9753600"/>
          </a:xfrm>
          <a:prstGeom prst="rect">
            <a:avLst/>
          </a:prstGeom>
          <a:ln w="12700">
            <a:miter lim="400000"/>
          </a:ln>
        </p:spPr>
      </p:pic>
      <p:sp>
        <p:nvSpPr>
          <p:cNvPr id="393" name="Practice seemed a long way off"/>
          <p:cNvSpPr txBox="1"/>
          <p:nvPr/>
        </p:nvSpPr>
        <p:spPr>
          <a:xfrm>
            <a:off x="5237768" y="2076675"/>
            <a:ext cx="6801865" cy="6771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r>
              <a:rPr dirty="0">
                <a:solidFill>
                  <a:schemeClr val="bg1"/>
                </a:solidFill>
                <a:latin typeface="Arial" panose="020B0604020202020204" pitchFamily="34" charset="0"/>
                <a:cs typeface="Arial" panose="020B0604020202020204" pitchFamily="34" charset="0"/>
              </a:rPr>
              <a:t>Practice seemed a long way off</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accent1">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DF606-C495-4227-A74C-DAFF5719B926}"/>
              </a:ext>
            </a:extLst>
          </p:cNvPr>
          <p:cNvSpPr>
            <a:spLocks noGrp="1"/>
          </p:cNvSpPr>
          <p:nvPr>
            <p:ph type="title"/>
          </p:nvPr>
        </p:nvSpPr>
        <p:spPr>
          <a:xfrm>
            <a:off x="650875" y="364191"/>
            <a:ext cx="11703050" cy="1114985"/>
          </a:xfrm>
        </p:spPr>
        <p:txBody>
          <a:bodyPr/>
          <a:lstStyle/>
          <a:p>
            <a:r>
              <a:rPr lang="en-GB" sz="4800" dirty="0">
                <a:solidFill>
                  <a:schemeClr val="bg1"/>
                </a:solidFill>
              </a:rPr>
              <a:t>The  </a:t>
            </a:r>
            <a:r>
              <a:rPr lang="en-GB" sz="4800" dirty="0" err="1">
                <a:solidFill>
                  <a:schemeClr val="bg1"/>
                </a:solidFill>
              </a:rPr>
              <a:t>Covid</a:t>
            </a:r>
            <a:r>
              <a:rPr lang="en-GB" sz="4800" dirty="0">
                <a:solidFill>
                  <a:schemeClr val="bg1"/>
                </a:solidFill>
              </a:rPr>
              <a:t> Timeline</a:t>
            </a:r>
            <a:br>
              <a:rPr lang="en-GB" sz="1200" dirty="0">
                <a:solidFill>
                  <a:schemeClr val="bg1"/>
                </a:solidFill>
              </a:rPr>
            </a:br>
            <a:endParaRPr lang="en-GB" dirty="0"/>
          </a:p>
        </p:txBody>
      </p:sp>
      <p:sp>
        <p:nvSpPr>
          <p:cNvPr id="3" name="Text Placeholder 2">
            <a:extLst>
              <a:ext uri="{FF2B5EF4-FFF2-40B4-BE49-F238E27FC236}">
                <a16:creationId xmlns:a16="http://schemas.microsoft.com/office/drawing/2014/main" id="{E8AF07D1-1632-4313-A456-C679CC1EB2F6}"/>
              </a:ext>
            </a:extLst>
          </p:cNvPr>
          <p:cNvSpPr>
            <a:spLocks noGrp="1"/>
          </p:cNvSpPr>
          <p:nvPr>
            <p:ph type="body" idx="1"/>
          </p:nvPr>
        </p:nvSpPr>
        <p:spPr>
          <a:xfrm>
            <a:off x="650875" y="1260288"/>
            <a:ext cx="11703050" cy="7233024"/>
          </a:xfrm>
        </p:spPr>
        <p:txBody>
          <a:bodyPr>
            <a:noAutofit/>
          </a:bodyPr>
          <a:lstStyle/>
          <a:p>
            <a:pPr>
              <a:defRPr sz="2200"/>
            </a:pPr>
            <a:r>
              <a:rPr lang="en-GB" sz="3200" dirty="0">
                <a:solidFill>
                  <a:srgbClr val="00B0F0"/>
                </a:solidFill>
              </a:rPr>
              <a:t>June 2020</a:t>
            </a:r>
          </a:p>
          <a:p>
            <a:pPr marL="0" marR="0" lvl="0" indent="0" algn="l" defTabSz="584200" rtl="0" eaLnBrk="1" fontAlgn="auto" latinLnBrk="0" hangingPunct="0">
              <a:lnSpc>
                <a:spcPct val="100000"/>
              </a:lnSpc>
              <a:spcBef>
                <a:spcPts val="0"/>
              </a:spcBef>
              <a:spcAft>
                <a:spcPts val="0"/>
              </a:spcAft>
              <a:buClrTx/>
              <a:buSzTx/>
              <a:buFontTx/>
              <a:buNone/>
              <a:tabLst/>
              <a:defRPr sz="2200"/>
            </a:pPr>
            <a:r>
              <a:rPr kumimoji="0" lang="en-US" sz="2400" b="0" i="0" u="none" strike="noStrike" kern="0" cap="none" spc="0" normalizeH="0" baseline="0" noProof="0" dirty="0">
                <a:ln>
                  <a:noFill/>
                </a:ln>
                <a:solidFill>
                  <a:schemeClr val="bg1"/>
                </a:solidFill>
                <a:effectLst/>
                <a:uLnTx/>
                <a:uFillTx/>
                <a:latin typeface="Helvetica"/>
                <a:cs typeface="Helvetica"/>
                <a:sym typeface="Helvetica"/>
              </a:rPr>
              <a:t>Practices were allowed to reopen for face-to-face consultations from 22 June with PPE to be supplied by SG through boards.</a:t>
            </a:r>
          </a:p>
          <a:p>
            <a:pPr marL="0" marR="0" lvl="0" indent="0" algn="l" defTabSz="584200" rtl="0" eaLnBrk="1" fontAlgn="auto" latinLnBrk="0" hangingPunct="0">
              <a:lnSpc>
                <a:spcPct val="100000"/>
              </a:lnSpc>
              <a:spcBef>
                <a:spcPts val="0"/>
              </a:spcBef>
              <a:spcAft>
                <a:spcPts val="0"/>
              </a:spcAft>
              <a:buClrTx/>
              <a:buSzTx/>
              <a:buFontTx/>
              <a:buNone/>
              <a:tabLst/>
              <a:defRPr sz="2200"/>
            </a:pPr>
            <a:endParaRPr kumimoji="0" lang="en-US" sz="2200" b="0" i="0" u="none" strike="noStrike" kern="0" cap="none" spc="0" normalizeH="0" baseline="0" noProof="0" dirty="0">
              <a:ln>
                <a:noFill/>
              </a:ln>
              <a:solidFill>
                <a:srgbClr val="000000"/>
              </a:solidFill>
              <a:effectLst/>
              <a:uLnTx/>
              <a:uFillTx/>
              <a:latin typeface="Helvetica"/>
              <a:cs typeface="Helvetica"/>
              <a:sym typeface="Helvetica"/>
            </a:endParaRPr>
          </a:p>
          <a:p>
            <a:pPr marL="0" marR="0" lvl="0" indent="0" algn="l" defTabSz="584200" rtl="0" eaLnBrk="1" fontAlgn="auto" latinLnBrk="0" hangingPunct="0">
              <a:lnSpc>
                <a:spcPct val="100000"/>
              </a:lnSpc>
              <a:spcBef>
                <a:spcPts val="0"/>
              </a:spcBef>
              <a:spcAft>
                <a:spcPts val="0"/>
              </a:spcAft>
              <a:buClrTx/>
              <a:buSzTx/>
              <a:buFontTx/>
              <a:buNone/>
              <a:tabLst/>
              <a:defRPr sz="2200"/>
            </a:pPr>
            <a:r>
              <a:rPr kumimoji="0" lang="en-US" sz="2200" b="0" i="0" u="none" strike="noStrike" kern="0" cap="none" spc="0" normalizeH="0" baseline="0" noProof="0" dirty="0">
                <a:ln>
                  <a:noFill/>
                </a:ln>
                <a:solidFill>
                  <a:srgbClr val="00B0F0"/>
                </a:solidFill>
                <a:effectLst/>
                <a:uLnTx/>
                <a:uFillTx/>
                <a:latin typeface="Helvetica"/>
                <a:cs typeface="Helvetica"/>
                <a:sym typeface="Helvetica"/>
              </a:rPr>
              <a:t>This indicative date was </a:t>
            </a:r>
            <a:r>
              <a:rPr kumimoji="0" lang="en-US" sz="2200" b="0" i="0" u="none" strike="noStrike" kern="0" cap="none" spc="0" normalizeH="0" baseline="0" noProof="0" dirty="0">
                <a:ln>
                  <a:noFill/>
                </a:ln>
                <a:solidFill>
                  <a:schemeClr val="bg1"/>
                </a:solidFill>
                <a:effectLst/>
                <a:uLnTx/>
                <a:uFillTx/>
                <a:latin typeface="Helvetica"/>
                <a:cs typeface="Helvetica"/>
                <a:sym typeface="Helvetica"/>
              </a:rPr>
              <a:t>controlled by the First Minister Nicola Sturgeon </a:t>
            </a:r>
            <a:r>
              <a:rPr kumimoji="0" lang="en-US" sz="2200" b="0" i="0" u="none" strike="noStrike" kern="0" cap="none" spc="0" normalizeH="0" baseline="0" noProof="0" dirty="0">
                <a:ln>
                  <a:noFill/>
                </a:ln>
                <a:solidFill>
                  <a:srgbClr val="00B0F0"/>
                </a:solidFill>
                <a:effectLst/>
                <a:uLnTx/>
                <a:uFillTx/>
                <a:latin typeface="Helvetica"/>
                <a:cs typeface="Helvetica"/>
                <a:sym typeface="Helvetica"/>
              </a:rPr>
              <a:t>with the CDO telling </a:t>
            </a:r>
          </a:p>
          <a:p>
            <a:pPr marL="0" marR="0" lvl="0" indent="0" algn="l" defTabSz="584200" rtl="0" eaLnBrk="1" fontAlgn="auto" latinLnBrk="0" hangingPunct="0">
              <a:lnSpc>
                <a:spcPct val="100000"/>
              </a:lnSpc>
              <a:spcBef>
                <a:spcPts val="0"/>
              </a:spcBef>
              <a:spcAft>
                <a:spcPts val="0"/>
              </a:spcAft>
              <a:buClrTx/>
              <a:buSzTx/>
              <a:buFontTx/>
              <a:buNone/>
              <a:tabLst/>
              <a:defRPr sz="2200"/>
            </a:pPr>
            <a:r>
              <a:rPr kumimoji="0" lang="en-US" sz="2200" b="0" i="0" u="none" strike="noStrike" kern="0" cap="none" spc="0" normalizeH="0" baseline="0" noProof="0" dirty="0">
                <a:ln>
                  <a:noFill/>
                </a:ln>
                <a:solidFill>
                  <a:srgbClr val="00B0F0"/>
                </a:solidFill>
                <a:effectLst/>
                <a:uLnTx/>
                <a:uFillTx/>
                <a:latin typeface="Helvetica"/>
                <a:cs typeface="Helvetica"/>
                <a:sym typeface="Helvetica"/>
              </a:rPr>
              <a:t>SDPC that he would not know definitively until the day before or even the morning of the </a:t>
            </a:r>
          </a:p>
          <a:p>
            <a:pPr marL="0" marR="0" lvl="0" indent="0" algn="l" defTabSz="584200" rtl="0" eaLnBrk="1" fontAlgn="auto" latinLnBrk="0" hangingPunct="0">
              <a:lnSpc>
                <a:spcPct val="100000"/>
              </a:lnSpc>
              <a:spcBef>
                <a:spcPts val="0"/>
              </a:spcBef>
              <a:spcAft>
                <a:spcPts val="0"/>
              </a:spcAft>
              <a:buClrTx/>
              <a:buSzTx/>
              <a:buFontTx/>
              <a:buNone/>
              <a:tabLst/>
              <a:defRPr sz="2200"/>
            </a:pPr>
            <a:r>
              <a:rPr kumimoji="0" lang="en-US" sz="2200" b="0" i="0" u="none" strike="noStrike" kern="0" cap="none" spc="0" normalizeH="0" baseline="0" noProof="0" dirty="0">
                <a:ln>
                  <a:noFill/>
                </a:ln>
                <a:solidFill>
                  <a:srgbClr val="00B0F0"/>
                </a:solidFill>
                <a:effectLst/>
                <a:uLnTx/>
                <a:uFillTx/>
                <a:latin typeface="Helvetica"/>
                <a:cs typeface="Helvetica"/>
                <a:sym typeface="Helvetica"/>
              </a:rPr>
              <a:t>announcement. The announcement was poorly worded and referred to routine dentistry being</a:t>
            </a:r>
          </a:p>
          <a:p>
            <a:pPr marL="0" marR="0" lvl="0" indent="0" algn="l" defTabSz="584200" rtl="0" eaLnBrk="1" fontAlgn="auto" latinLnBrk="0" hangingPunct="0">
              <a:lnSpc>
                <a:spcPct val="100000"/>
              </a:lnSpc>
              <a:spcBef>
                <a:spcPts val="0"/>
              </a:spcBef>
              <a:spcAft>
                <a:spcPts val="0"/>
              </a:spcAft>
              <a:buClrTx/>
              <a:buSzTx/>
              <a:buFontTx/>
              <a:buNone/>
              <a:tabLst/>
              <a:defRPr sz="2200"/>
            </a:pPr>
            <a:r>
              <a:rPr kumimoji="0" lang="en-US" sz="2200" b="0" i="0" u="none" strike="noStrike" kern="0" cap="none" spc="0" normalizeH="0" baseline="0" noProof="0" dirty="0">
                <a:ln>
                  <a:noFill/>
                </a:ln>
                <a:solidFill>
                  <a:srgbClr val="00B0F0"/>
                </a:solidFill>
                <a:effectLst/>
                <a:uLnTx/>
                <a:uFillTx/>
                <a:latin typeface="Helvetica"/>
                <a:cs typeface="Helvetica"/>
                <a:sym typeface="Helvetica"/>
              </a:rPr>
              <a:t>available. We warned SG not to increase public expectation of what was deliverable. </a:t>
            </a:r>
          </a:p>
          <a:p>
            <a:pPr marL="0" marR="0" lvl="0" indent="0" algn="l" defTabSz="584200" rtl="0" eaLnBrk="1" fontAlgn="auto" latinLnBrk="0" hangingPunct="0">
              <a:lnSpc>
                <a:spcPct val="100000"/>
              </a:lnSpc>
              <a:spcBef>
                <a:spcPts val="0"/>
              </a:spcBef>
              <a:spcAft>
                <a:spcPts val="0"/>
              </a:spcAft>
              <a:buClrTx/>
              <a:buSzTx/>
              <a:buFontTx/>
              <a:buNone/>
              <a:tabLst/>
              <a:defRPr sz="2200"/>
            </a:pPr>
            <a:endParaRPr lang="en-US" sz="2200" dirty="0">
              <a:solidFill>
                <a:srgbClr val="00B0F0"/>
              </a:solidFill>
              <a:latin typeface="Helvetica"/>
              <a:cs typeface="Helvetica"/>
            </a:endParaRPr>
          </a:p>
          <a:p>
            <a:pPr marL="0" marR="0" lvl="0" indent="0" algn="l" defTabSz="584200" rtl="0" eaLnBrk="1" fontAlgn="auto" latinLnBrk="0" hangingPunct="0">
              <a:lnSpc>
                <a:spcPct val="100000"/>
              </a:lnSpc>
              <a:spcBef>
                <a:spcPts val="0"/>
              </a:spcBef>
              <a:spcAft>
                <a:spcPts val="0"/>
              </a:spcAft>
              <a:buClrTx/>
              <a:buSzTx/>
              <a:buFontTx/>
              <a:buNone/>
              <a:tabLst/>
              <a:defRPr sz="2200"/>
            </a:pPr>
            <a:r>
              <a:rPr kumimoji="0" lang="en-US" sz="2200" b="0" i="0" u="none" strike="noStrike" kern="0" cap="none" spc="0" normalizeH="0" baseline="0" noProof="0" dirty="0">
                <a:ln>
                  <a:noFill/>
                </a:ln>
                <a:solidFill>
                  <a:srgbClr val="00B0F0"/>
                </a:solidFill>
                <a:effectLst/>
                <a:uLnTx/>
                <a:uFillTx/>
                <a:latin typeface="Helvetica"/>
                <a:cs typeface="Helvetica"/>
                <a:sym typeface="Helvetica"/>
              </a:rPr>
              <a:t>Once the government got their phasing right this was to be deemed </a:t>
            </a:r>
            <a:r>
              <a:rPr kumimoji="0" lang="en-US" sz="2200" b="0" i="0" u="none" strike="noStrike" kern="0" cap="none" spc="0" normalizeH="0" baseline="0" noProof="0" dirty="0">
                <a:ln>
                  <a:noFill/>
                </a:ln>
                <a:solidFill>
                  <a:schemeClr val="bg1"/>
                </a:solidFill>
                <a:effectLst/>
                <a:uLnTx/>
                <a:uFillTx/>
                <a:latin typeface="Helvetica"/>
                <a:cs typeface="Helvetica"/>
                <a:sym typeface="Helvetica"/>
              </a:rPr>
              <a:t>Phase 2</a:t>
            </a:r>
            <a:r>
              <a:rPr kumimoji="0" lang="en-US" sz="2200" b="0" i="0" u="none" strike="noStrike" kern="0" cap="none" spc="0" normalizeH="0" baseline="0" noProof="0" dirty="0">
                <a:ln>
                  <a:noFill/>
                </a:ln>
                <a:solidFill>
                  <a:srgbClr val="00B0F0"/>
                </a:solidFill>
                <a:effectLst/>
                <a:uLnTx/>
                <a:uFillTx/>
                <a:latin typeface="Helvetica"/>
                <a:cs typeface="Helvetica"/>
                <a:sym typeface="Helvetica"/>
              </a:rPr>
              <a:t> of the </a:t>
            </a:r>
            <a:r>
              <a:rPr kumimoji="0" lang="en-US" sz="2200" b="0" i="0" u="none" strike="noStrike" kern="0" cap="none" spc="0" normalizeH="0" baseline="0" noProof="0" dirty="0" err="1">
                <a:ln>
                  <a:noFill/>
                </a:ln>
                <a:solidFill>
                  <a:srgbClr val="00B0F0"/>
                </a:solidFill>
                <a:effectLst/>
                <a:uLnTx/>
                <a:uFillTx/>
                <a:latin typeface="Helvetica"/>
                <a:cs typeface="Helvetica"/>
                <a:sym typeface="Helvetica"/>
              </a:rPr>
              <a:t>remobilisation</a:t>
            </a:r>
            <a:r>
              <a:rPr kumimoji="0" lang="en-US" sz="2200" b="0" i="0" u="none" strike="noStrike" kern="0" cap="none" spc="0" normalizeH="0" baseline="0" noProof="0" dirty="0">
                <a:ln>
                  <a:noFill/>
                </a:ln>
                <a:solidFill>
                  <a:srgbClr val="00B0F0"/>
                </a:solidFill>
                <a:effectLst/>
                <a:uLnTx/>
                <a:uFillTx/>
                <a:latin typeface="Helvetica"/>
                <a:cs typeface="Helvetica"/>
                <a:sym typeface="Helvetica"/>
              </a:rPr>
              <a:t> of NHS GDS. The CDO stated at our meeting on 17 June that phases 3 and 4 would not be a return of a fee per item model and that they had been working on something they would share with SDPC.</a:t>
            </a:r>
          </a:p>
          <a:p>
            <a:pPr marL="0" marR="0" lvl="0" indent="0" algn="l" defTabSz="584200" rtl="0" eaLnBrk="1" fontAlgn="auto" latinLnBrk="0" hangingPunct="0">
              <a:lnSpc>
                <a:spcPct val="100000"/>
              </a:lnSpc>
              <a:spcBef>
                <a:spcPts val="0"/>
              </a:spcBef>
              <a:spcAft>
                <a:spcPts val="0"/>
              </a:spcAft>
              <a:buClrTx/>
              <a:buSzTx/>
              <a:buFontTx/>
              <a:buNone/>
              <a:tabLst/>
              <a:defRPr sz="2200"/>
            </a:pPr>
            <a:endParaRPr lang="en-US" sz="2200" dirty="0">
              <a:solidFill>
                <a:srgbClr val="00B0F0"/>
              </a:solidFill>
              <a:latin typeface="Helvetica"/>
              <a:cs typeface="Helvetica"/>
            </a:endParaRPr>
          </a:p>
          <a:p>
            <a:pPr marL="0" marR="0" lvl="0" indent="0" algn="l" defTabSz="584200" rtl="0" eaLnBrk="1" fontAlgn="auto" latinLnBrk="0" hangingPunct="0">
              <a:lnSpc>
                <a:spcPct val="100000"/>
              </a:lnSpc>
              <a:spcBef>
                <a:spcPts val="0"/>
              </a:spcBef>
              <a:spcAft>
                <a:spcPts val="0"/>
              </a:spcAft>
              <a:buClrTx/>
              <a:buSzTx/>
              <a:buFontTx/>
              <a:buNone/>
              <a:tabLst/>
              <a:defRPr sz="2200"/>
            </a:pPr>
            <a:r>
              <a:rPr kumimoji="0" lang="en-US" sz="2400" b="0" i="0" u="none" strike="noStrike" kern="0" cap="none" spc="0" normalizeH="0" baseline="0" noProof="0" dirty="0">
                <a:ln>
                  <a:noFill/>
                </a:ln>
                <a:solidFill>
                  <a:schemeClr val="bg1"/>
                </a:solidFill>
                <a:effectLst/>
                <a:uLnTx/>
                <a:uFillTx/>
                <a:latin typeface="Helvetica"/>
                <a:cs typeface="Helvetica"/>
                <a:sym typeface="Helvetica"/>
              </a:rPr>
              <a:t>We sought clarification on:</a:t>
            </a:r>
          </a:p>
          <a:p>
            <a:pPr marL="0" marR="0" lvl="0" indent="0" algn="l" defTabSz="584200" rtl="0" eaLnBrk="1" fontAlgn="auto" latinLnBrk="0" hangingPunct="0">
              <a:lnSpc>
                <a:spcPct val="100000"/>
              </a:lnSpc>
              <a:spcBef>
                <a:spcPts val="0"/>
              </a:spcBef>
              <a:spcAft>
                <a:spcPts val="0"/>
              </a:spcAft>
              <a:buClrTx/>
              <a:buSzTx/>
              <a:buFontTx/>
              <a:buNone/>
              <a:tabLst/>
              <a:defRPr sz="2200"/>
            </a:pPr>
            <a:endParaRPr kumimoji="0" lang="en-US" sz="2200" b="0" i="0" u="none" strike="noStrike" kern="0" cap="none" spc="0" normalizeH="0" baseline="0" noProof="0" dirty="0">
              <a:ln>
                <a:noFill/>
              </a:ln>
              <a:solidFill>
                <a:srgbClr val="000000"/>
              </a:solidFill>
              <a:effectLst/>
              <a:uLnTx/>
              <a:uFillTx/>
              <a:latin typeface="Helvetica"/>
              <a:cs typeface="Helvetica"/>
              <a:sym typeface="Helvetica"/>
            </a:endParaRPr>
          </a:p>
          <a:p>
            <a:pPr marR="0" lvl="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r>
              <a:rPr kumimoji="0" lang="en-US" sz="2200" b="0" i="0" u="none" strike="noStrike" kern="0" cap="none" spc="0" normalizeH="0" baseline="0" noProof="0" dirty="0">
                <a:ln>
                  <a:noFill/>
                </a:ln>
                <a:solidFill>
                  <a:srgbClr val="000000"/>
                </a:solidFill>
                <a:effectLst/>
                <a:uLnTx/>
                <a:uFillTx/>
                <a:latin typeface="Helvetica"/>
                <a:cs typeface="Helvetica"/>
                <a:sym typeface="Helvetica"/>
              </a:rPr>
              <a:t>Risk assessments for teams as they returned to work</a:t>
            </a:r>
          </a:p>
          <a:p>
            <a:pPr marR="0" lvl="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r>
              <a:rPr kumimoji="0" lang="en-US" sz="2200" b="0" i="0" u="none" strike="noStrike" kern="0" cap="none" spc="0" normalizeH="0" baseline="0" noProof="0" dirty="0" err="1">
                <a:ln>
                  <a:noFill/>
                </a:ln>
                <a:solidFill>
                  <a:srgbClr val="000000"/>
                </a:solidFill>
                <a:effectLst/>
                <a:uLnTx/>
                <a:uFillTx/>
                <a:latin typeface="Helvetica"/>
                <a:cs typeface="Helvetica"/>
                <a:sym typeface="Helvetica"/>
              </a:rPr>
              <a:t>Covid</a:t>
            </a:r>
            <a:r>
              <a:rPr kumimoji="0" lang="en-US" sz="2200" b="0" i="0" u="none" strike="noStrike" kern="0" cap="none" spc="0" normalizeH="0" baseline="0" noProof="0" dirty="0">
                <a:ln>
                  <a:noFill/>
                </a:ln>
                <a:solidFill>
                  <a:srgbClr val="000000"/>
                </a:solidFill>
                <a:effectLst/>
                <a:uLnTx/>
                <a:uFillTx/>
                <a:latin typeface="Helvetica"/>
                <a:cs typeface="Helvetica"/>
                <a:sym typeface="Helvetica"/>
              </a:rPr>
              <a:t> testing for patients - they had no plans to test in primary care</a:t>
            </a:r>
          </a:p>
          <a:p>
            <a:pPr marR="0" lvl="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r>
              <a:rPr kumimoji="0" lang="en-US" sz="2200" b="0" i="0" u="none" strike="noStrike" kern="0" cap="none" spc="0" normalizeH="0" baseline="0" noProof="0" dirty="0">
                <a:ln>
                  <a:noFill/>
                </a:ln>
                <a:solidFill>
                  <a:srgbClr val="000000"/>
                </a:solidFill>
                <a:effectLst/>
                <a:uLnTx/>
                <a:uFillTx/>
                <a:latin typeface="Helvetica"/>
                <a:cs typeface="Helvetica"/>
                <a:sym typeface="Helvetica"/>
              </a:rPr>
              <a:t>VDPs working in UDCCs</a:t>
            </a:r>
          </a:p>
          <a:p>
            <a:pPr marR="0" lvl="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r>
              <a:rPr kumimoji="0" lang="en-US" sz="2200" b="0" i="0" u="none" strike="noStrike" kern="0" cap="none" spc="0" normalizeH="0" baseline="0" noProof="0" dirty="0">
                <a:ln>
                  <a:noFill/>
                </a:ln>
                <a:solidFill>
                  <a:srgbClr val="000000"/>
                </a:solidFill>
                <a:effectLst/>
                <a:uLnTx/>
                <a:uFillTx/>
                <a:latin typeface="Helvetica"/>
                <a:cs typeface="Helvetica"/>
                <a:sym typeface="Helvetica"/>
              </a:rPr>
              <a:t>Viability of mixed practice - CDO stated it was out with his budget</a:t>
            </a:r>
          </a:p>
          <a:p>
            <a:pPr marR="0" lvl="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r>
              <a:rPr kumimoji="0" lang="en-US" sz="2200" b="0" i="0" u="none" strike="noStrike" kern="0" cap="none" spc="0" normalizeH="0" baseline="0" noProof="0" dirty="0">
                <a:ln>
                  <a:noFill/>
                </a:ln>
                <a:solidFill>
                  <a:srgbClr val="000000"/>
                </a:solidFill>
                <a:effectLst/>
                <a:uLnTx/>
                <a:uFillTx/>
                <a:latin typeface="Helvetica"/>
                <a:cs typeface="Helvetica"/>
                <a:sym typeface="Helvetica"/>
              </a:rPr>
              <a:t>Key worker status for dental teams - CDO said it was up to local councils</a:t>
            </a:r>
          </a:p>
          <a:p>
            <a:pPr marR="0" lvl="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r>
              <a:rPr kumimoji="0" lang="en-US" sz="2200" b="0" i="0" u="none" strike="noStrike" kern="0" cap="none" spc="0" normalizeH="0" baseline="0" noProof="0" dirty="0">
                <a:ln>
                  <a:noFill/>
                </a:ln>
                <a:solidFill>
                  <a:srgbClr val="000000"/>
                </a:solidFill>
                <a:effectLst/>
                <a:uLnTx/>
                <a:uFillTx/>
                <a:latin typeface="Helvetica"/>
                <a:cs typeface="Helvetica"/>
                <a:sym typeface="Helvetica"/>
              </a:rPr>
              <a:t>Access to Electronic Care Summaries for GDS</a:t>
            </a:r>
          </a:p>
          <a:p>
            <a:pPr marR="0" lvl="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r>
              <a:rPr kumimoji="0" lang="en-US" sz="2200" b="0" i="0" u="none" strike="noStrike" kern="0" cap="none" spc="0" normalizeH="0" baseline="0" noProof="0" dirty="0">
                <a:ln>
                  <a:noFill/>
                </a:ln>
                <a:solidFill>
                  <a:srgbClr val="000000"/>
                </a:solidFill>
                <a:effectLst/>
                <a:uLnTx/>
                <a:uFillTx/>
                <a:latin typeface="Helvetica"/>
                <a:cs typeface="Helvetica"/>
                <a:sym typeface="Helvetica"/>
              </a:rPr>
              <a:t>Coronavirus support fund - SG had little knowledge as it was managed by councils</a:t>
            </a:r>
          </a:p>
          <a:p>
            <a:br>
              <a:rPr lang="en-US" sz="2400" dirty="0"/>
            </a:br>
            <a:endParaRPr lang="en-GB" sz="2400" dirty="0"/>
          </a:p>
        </p:txBody>
      </p:sp>
    </p:spTree>
    <p:extLst>
      <p:ext uri="{BB962C8B-B14F-4D97-AF65-F5344CB8AC3E}">
        <p14:creationId xmlns:p14="http://schemas.microsoft.com/office/powerpoint/2010/main" val="191511031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accent1">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DF606-C495-4227-A74C-DAFF5719B926}"/>
              </a:ext>
            </a:extLst>
          </p:cNvPr>
          <p:cNvSpPr>
            <a:spLocks noGrp="1"/>
          </p:cNvSpPr>
          <p:nvPr>
            <p:ph type="title"/>
          </p:nvPr>
        </p:nvSpPr>
        <p:spPr>
          <a:xfrm>
            <a:off x="650875" y="364191"/>
            <a:ext cx="11703050" cy="1114985"/>
          </a:xfrm>
        </p:spPr>
        <p:txBody>
          <a:bodyPr/>
          <a:lstStyle/>
          <a:p>
            <a:r>
              <a:rPr lang="en-GB" sz="4800" dirty="0">
                <a:solidFill>
                  <a:schemeClr val="bg1"/>
                </a:solidFill>
              </a:rPr>
              <a:t>The </a:t>
            </a:r>
            <a:r>
              <a:rPr lang="en-GB" sz="4800" dirty="0" err="1">
                <a:solidFill>
                  <a:schemeClr val="bg1"/>
                </a:solidFill>
              </a:rPr>
              <a:t>Covid</a:t>
            </a:r>
            <a:r>
              <a:rPr lang="en-GB" sz="4800" dirty="0">
                <a:solidFill>
                  <a:schemeClr val="bg1"/>
                </a:solidFill>
              </a:rPr>
              <a:t> Timeline</a:t>
            </a:r>
            <a:br>
              <a:rPr lang="en-GB" sz="1200" dirty="0">
                <a:solidFill>
                  <a:schemeClr val="bg1"/>
                </a:solidFill>
              </a:rPr>
            </a:br>
            <a:endParaRPr lang="en-GB" dirty="0"/>
          </a:p>
        </p:txBody>
      </p:sp>
      <p:sp>
        <p:nvSpPr>
          <p:cNvPr id="3" name="Text Placeholder 2">
            <a:extLst>
              <a:ext uri="{FF2B5EF4-FFF2-40B4-BE49-F238E27FC236}">
                <a16:creationId xmlns:a16="http://schemas.microsoft.com/office/drawing/2014/main" id="{E8AF07D1-1632-4313-A456-C679CC1EB2F6}"/>
              </a:ext>
            </a:extLst>
          </p:cNvPr>
          <p:cNvSpPr>
            <a:spLocks noGrp="1"/>
          </p:cNvSpPr>
          <p:nvPr>
            <p:ph type="body" idx="1"/>
          </p:nvPr>
        </p:nvSpPr>
        <p:spPr>
          <a:xfrm>
            <a:off x="650875" y="1260288"/>
            <a:ext cx="11703050" cy="7233024"/>
          </a:xfrm>
        </p:spPr>
        <p:txBody>
          <a:bodyPr>
            <a:noAutofit/>
          </a:bodyPr>
          <a:lstStyle/>
          <a:p>
            <a:pPr>
              <a:defRPr sz="2200"/>
            </a:pPr>
            <a:r>
              <a:rPr lang="en-GB" sz="3200" dirty="0">
                <a:solidFill>
                  <a:srgbClr val="00B0F0"/>
                </a:solidFill>
              </a:rPr>
              <a:t>July 2020</a:t>
            </a:r>
          </a:p>
          <a:p>
            <a:pPr marL="0" marR="0" lvl="0" indent="0" algn="l" defTabSz="584200" rtl="0" eaLnBrk="1" fontAlgn="auto" latinLnBrk="0" hangingPunct="0">
              <a:lnSpc>
                <a:spcPct val="100000"/>
              </a:lnSpc>
              <a:spcBef>
                <a:spcPts val="0"/>
              </a:spcBef>
              <a:spcAft>
                <a:spcPts val="0"/>
              </a:spcAft>
              <a:buClrTx/>
              <a:buSzTx/>
              <a:buFontTx/>
              <a:buNone/>
              <a:tabLst/>
              <a:defRPr sz="2200"/>
            </a:pPr>
            <a:r>
              <a:rPr kumimoji="0" lang="en-US" sz="2400" b="0" i="0" u="none" strike="noStrike" kern="0" cap="none" spc="0" normalizeH="0" baseline="0" noProof="0" dirty="0">
                <a:ln>
                  <a:noFill/>
                </a:ln>
                <a:solidFill>
                  <a:schemeClr val="bg1"/>
                </a:solidFill>
                <a:effectLst/>
                <a:uLnTx/>
                <a:uFillTx/>
                <a:latin typeface="Helvetica"/>
                <a:cs typeface="Helvetica"/>
                <a:sym typeface="Helvetica"/>
              </a:rPr>
              <a:t>We were presented with an SDR which was simply to measure activity; SDPC had little involvement in the final draft which was presented to us as a 131-page document with a turnaround time of a day to agree to it.</a:t>
            </a:r>
          </a:p>
          <a:p>
            <a:pPr marL="0" marR="0" lvl="0" indent="0" algn="l" defTabSz="584200" rtl="0" eaLnBrk="1" fontAlgn="auto" latinLnBrk="0" hangingPunct="0">
              <a:lnSpc>
                <a:spcPct val="100000"/>
              </a:lnSpc>
              <a:spcBef>
                <a:spcPts val="0"/>
              </a:spcBef>
              <a:spcAft>
                <a:spcPts val="0"/>
              </a:spcAft>
              <a:buClrTx/>
              <a:buSzTx/>
              <a:buFontTx/>
              <a:buNone/>
              <a:tabLst/>
              <a:defRPr sz="2200"/>
            </a:pPr>
            <a:endParaRPr kumimoji="0" lang="en-US" sz="2200" b="0" i="0" u="none" strike="noStrike" kern="0" cap="none" spc="0" normalizeH="0" baseline="0" noProof="0" dirty="0">
              <a:ln>
                <a:noFill/>
              </a:ln>
              <a:solidFill>
                <a:srgbClr val="000000"/>
              </a:solidFill>
              <a:effectLst/>
              <a:uLnTx/>
              <a:uFillTx/>
              <a:latin typeface="Helvetica"/>
              <a:cs typeface="Helvetica"/>
              <a:sym typeface="Helvetica"/>
            </a:endParaRPr>
          </a:p>
          <a:p>
            <a:pPr marL="0" marR="0" lvl="0" indent="0" algn="l" defTabSz="584200" rtl="0" eaLnBrk="1" fontAlgn="auto" latinLnBrk="0" hangingPunct="0">
              <a:lnSpc>
                <a:spcPct val="100000"/>
              </a:lnSpc>
              <a:spcBef>
                <a:spcPts val="0"/>
              </a:spcBef>
              <a:spcAft>
                <a:spcPts val="0"/>
              </a:spcAft>
              <a:buClrTx/>
              <a:buSzTx/>
              <a:buFontTx/>
              <a:buNone/>
              <a:tabLst/>
              <a:defRPr sz="2200"/>
            </a:pPr>
            <a:r>
              <a:rPr kumimoji="0" lang="en-US" sz="2200" b="0" i="0" u="none" strike="noStrike" kern="0" cap="none" spc="0" normalizeH="0" baseline="0" noProof="0" dirty="0">
                <a:ln>
                  <a:noFill/>
                </a:ln>
                <a:solidFill>
                  <a:srgbClr val="00B0F0"/>
                </a:solidFill>
                <a:effectLst/>
                <a:uLnTx/>
                <a:uFillTx/>
                <a:latin typeface="Helvetica"/>
                <a:cs typeface="Helvetica"/>
                <a:sym typeface="Helvetica"/>
              </a:rPr>
              <a:t>We sent emails to the CDO which remained unanswered and </a:t>
            </a:r>
            <a:r>
              <a:rPr kumimoji="0" lang="en-US" sz="2200" b="0" i="0" u="none" strike="noStrike" kern="0" cap="none" spc="0" normalizeH="0" baseline="0" noProof="0" dirty="0">
                <a:ln>
                  <a:noFill/>
                </a:ln>
                <a:solidFill>
                  <a:schemeClr val="bg1"/>
                </a:solidFill>
                <a:effectLst/>
                <a:uLnTx/>
                <a:uFillTx/>
                <a:latin typeface="Helvetica"/>
                <a:cs typeface="Helvetica"/>
                <a:sym typeface="Helvetica"/>
              </a:rPr>
              <a:t>a hiatus of 2 weeks passed </a:t>
            </a:r>
            <a:r>
              <a:rPr kumimoji="0" lang="en-US" sz="2200" b="0" i="0" u="none" strike="noStrike" kern="0" cap="none" spc="0" normalizeH="0" baseline="0" noProof="0" dirty="0">
                <a:ln>
                  <a:noFill/>
                </a:ln>
                <a:solidFill>
                  <a:srgbClr val="00B0F0"/>
                </a:solidFill>
                <a:effectLst/>
                <a:uLnTx/>
                <a:uFillTx/>
                <a:latin typeface="Helvetica"/>
                <a:cs typeface="Helvetica"/>
                <a:sym typeface="Helvetica"/>
              </a:rPr>
              <a:t>between the SDPC Executive Sub-committee having sight and commenting on the draft SDR and receiving it on Friday afternoon when SG planned to send it to the profession on the Monday.</a:t>
            </a:r>
          </a:p>
          <a:p>
            <a:pPr marL="0" marR="0" lvl="0" indent="0" algn="l" defTabSz="584200" rtl="0" eaLnBrk="1" fontAlgn="auto" latinLnBrk="0" hangingPunct="0">
              <a:lnSpc>
                <a:spcPct val="100000"/>
              </a:lnSpc>
              <a:spcBef>
                <a:spcPts val="0"/>
              </a:spcBef>
              <a:spcAft>
                <a:spcPts val="0"/>
              </a:spcAft>
              <a:buClrTx/>
              <a:buSzTx/>
              <a:buFontTx/>
              <a:buNone/>
              <a:tabLst/>
              <a:defRPr sz="2200"/>
            </a:pPr>
            <a:endParaRPr kumimoji="0" lang="en-US" sz="2200" b="0" i="0" u="none" strike="noStrike" kern="0" cap="none" spc="0" normalizeH="0" baseline="0" noProof="0" dirty="0">
              <a:ln>
                <a:noFill/>
              </a:ln>
              <a:solidFill>
                <a:srgbClr val="00B0F0"/>
              </a:solidFill>
              <a:effectLst/>
              <a:uLnTx/>
              <a:uFillTx/>
              <a:latin typeface="Helvetica"/>
              <a:cs typeface="Helvetica"/>
              <a:sym typeface="Helvetica"/>
            </a:endParaRPr>
          </a:p>
          <a:p>
            <a:pPr marL="0" marR="0" lvl="0" indent="0" algn="l" defTabSz="584200" rtl="0" eaLnBrk="1" fontAlgn="auto" latinLnBrk="0" hangingPunct="0">
              <a:lnSpc>
                <a:spcPct val="100000"/>
              </a:lnSpc>
              <a:spcBef>
                <a:spcPts val="0"/>
              </a:spcBef>
              <a:spcAft>
                <a:spcPts val="0"/>
              </a:spcAft>
              <a:buClrTx/>
              <a:buSzTx/>
              <a:buFontTx/>
              <a:buNone/>
              <a:tabLst/>
              <a:defRPr sz="2200"/>
            </a:pPr>
            <a:r>
              <a:rPr kumimoji="0" lang="en-US" sz="2200" b="0" i="0" u="none" strike="noStrike" kern="0" cap="none" spc="0" normalizeH="0" baseline="0" noProof="0" dirty="0">
                <a:ln>
                  <a:noFill/>
                </a:ln>
                <a:solidFill>
                  <a:srgbClr val="00B0F0"/>
                </a:solidFill>
                <a:effectLst/>
                <a:uLnTx/>
                <a:uFillTx/>
                <a:latin typeface="Helvetica"/>
                <a:cs typeface="Helvetica"/>
                <a:sym typeface="Helvetica"/>
              </a:rPr>
              <a:t>SDPC requested a meeting with the Minister Joe </a:t>
            </a:r>
            <a:r>
              <a:rPr kumimoji="0" lang="en-US" sz="2200" b="0" i="0" u="none" strike="noStrike" kern="0" cap="none" spc="0" normalizeH="0" baseline="0" noProof="0" dirty="0" err="1">
                <a:ln>
                  <a:noFill/>
                </a:ln>
                <a:solidFill>
                  <a:srgbClr val="00B0F0"/>
                </a:solidFill>
                <a:effectLst/>
                <a:uLnTx/>
                <a:uFillTx/>
                <a:latin typeface="Helvetica"/>
                <a:cs typeface="Helvetica"/>
                <a:sym typeface="Helvetica"/>
              </a:rPr>
              <a:t>FitzPatrick</a:t>
            </a:r>
            <a:r>
              <a:rPr kumimoji="0" lang="en-US" sz="2200" b="0" i="0" u="none" strike="noStrike" kern="0" cap="none" spc="0" normalizeH="0" baseline="0" noProof="0" dirty="0">
                <a:ln>
                  <a:noFill/>
                </a:ln>
                <a:solidFill>
                  <a:srgbClr val="00B0F0"/>
                </a:solidFill>
                <a:effectLst/>
                <a:uLnTx/>
                <a:uFillTx/>
                <a:latin typeface="Helvetica"/>
                <a:cs typeface="Helvetica"/>
                <a:sym typeface="Helvetica"/>
              </a:rPr>
              <a:t> </a:t>
            </a:r>
            <a:r>
              <a:rPr kumimoji="0" lang="en-US" sz="2200" b="0" i="0" u="none" strike="noStrike" kern="0" cap="none" spc="0" normalizeH="0" baseline="0" noProof="0" dirty="0">
                <a:ln>
                  <a:noFill/>
                </a:ln>
                <a:solidFill>
                  <a:schemeClr val="bg1"/>
                </a:solidFill>
                <a:effectLst/>
                <a:uLnTx/>
                <a:uFillTx/>
                <a:latin typeface="Helvetica"/>
                <a:cs typeface="Helvetica"/>
                <a:sym typeface="Helvetica"/>
              </a:rPr>
              <a:t>to discuss our extreme disappointment with the CDO and his team </a:t>
            </a:r>
            <a:r>
              <a:rPr kumimoji="0" lang="en-US" sz="2200" b="0" i="0" u="none" strike="noStrike" kern="0" cap="none" spc="0" normalizeH="0" baseline="0" noProof="0" dirty="0">
                <a:ln>
                  <a:noFill/>
                </a:ln>
                <a:solidFill>
                  <a:srgbClr val="00B0F0"/>
                </a:solidFill>
                <a:effectLst/>
                <a:uLnTx/>
                <a:uFillTx/>
                <a:latin typeface="Helvetica"/>
                <a:cs typeface="Helvetica"/>
                <a:sym typeface="Helvetica"/>
              </a:rPr>
              <a:t>over the levels of regular and timely communication and engagement with SDPC and the profession.</a:t>
            </a:r>
          </a:p>
          <a:p>
            <a:pPr marL="0" marR="0" lvl="0" indent="0" algn="l" defTabSz="584200" rtl="0" eaLnBrk="1" fontAlgn="auto" latinLnBrk="0" hangingPunct="0">
              <a:lnSpc>
                <a:spcPct val="100000"/>
              </a:lnSpc>
              <a:spcBef>
                <a:spcPts val="0"/>
              </a:spcBef>
              <a:spcAft>
                <a:spcPts val="0"/>
              </a:spcAft>
              <a:buClrTx/>
              <a:buSzTx/>
              <a:buFontTx/>
              <a:buNone/>
              <a:tabLst/>
              <a:defRPr sz="2200"/>
            </a:pPr>
            <a:endParaRPr lang="en-US" sz="2200" dirty="0">
              <a:solidFill>
                <a:srgbClr val="00B0F0"/>
              </a:solidFill>
              <a:latin typeface="Helvetica"/>
              <a:cs typeface="Helvetica"/>
            </a:endParaRPr>
          </a:p>
          <a:p>
            <a:pPr marL="0" marR="0" lvl="0" indent="0" algn="l" defTabSz="584200" rtl="0" eaLnBrk="1" fontAlgn="auto" latinLnBrk="0" hangingPunct="0">
              <a:lnSpc>
                <a:spcPct val="100000"/>
              </a:lnSpc>
              <a:spcBef>
                <a:spcPts val="0"/>
              </a:spcBef>
              <a:spcAft>
                <a:spcPts val="0"/>
              </a:spcAft>
              <a:buClrTx/>
              <a:buSzTx/>
              <a:buFontTx/>
              <a:buNone/>
              <a:tabLst/>
              <a:defRPr sz="2200"/>
            </a:pPr>
            <a:r>
              <a:rPr kumimoji="0" lang="en-US" sz="2400" b="0" i="0" u="none" strike="noStrike" kern="0" cap="none" spc="0" normalizeH="0" baseline="0" noProof="0" dirty="0">
                <a:ln>
                  <a:noFill/>
                </a:ln>
                <a:solidFill>
                  <a:schemeClr val="bg1"/>
                </a:solidFill>
                <a:effectLst/>
                <a:uLnTx/>
                <a:uFillTx/>
                <a:latin typeface="Helvetica"/>
                <a:cs typeface="Helvetica"/>
                <a:sym typeface="Helvetica"/>
              </a:rPr>
              <a:t>We met with the Minister on July 22 and discussed:</a:t>
            </a:r>
          </a:p>
          <a:p>
            <a:pPr marL="0" marR="0" lvl="0" indent="0" algn="l" defTabSz="584200" rtl="0" eaLnBrk="1" fontAlgn="auto" latinLnBrk="0" hangingPunct="0">
              <a:lnSpc>
                <a:spcPct val="100000"/>
              </a:lnSpc>
              <a:spcBef>
                <a:spcPts val="0"/>
              </a:spcBef>
              <a:spcAft>
                <a:spcPts val="0"/>
              </a:spcAft>
              <a:buClrTx/>
              <a:buSzTx/>
              <a:buFontTx/>
              <a:buNone/>
              <a:tabLst/>
              <a:defRPr sz="2200"/>
            </a:pPr>
            <a:endParaRPr kumimoji="0" lang="en-US" sz="2200" b="0" i="0" u="none" strike="noStrike" kern="0" cap="none" spc="0" normalizeH="0" baseline="0" noProof="0" dirty="0">
              <a:ln>
                <a:noFill/>
              </a:ln>
              <a:solidFill>
                <a:srgbClr val="000000"/>
              </a:solidFill>
              <a:effectLst/>
              <a:uLnTx/>
              <a:uFillTx/>
              <a:latin typeface="Helvetica"/>
              <a:cs typeface="Helvetica"/>
              <a:sym typeface="Helvetica"/>
            </a:endParaRPr>
          </a:p>
          <a:p>
            <a:pPr marR="0" lvl="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r>
              <a:rPr kumimoji="0" lang="en-US" sz="2200" b="0" i="0" u="none" strike="noStrike" kern="0" cap="none" spc="0" normalizeH="0" baseline="0" noProof="0" dirty="0">
                <a:ln>
                  <a:noFill/>
                </a:ln>
                <a:solidFill>
                  <a:srgbClr val="000000"/>
                </a:solidFill>
                <a:effectLst/>
                <a:uLnTx/>
                <a:uFillTx/>
                <a:latin typeface="Helvetica"/>
                <a:cs typeface="Helvetica"/>
                <a:sym typeface="Helvetica"/>
              </a:rPr>
              <a:t>Poor communication with the profession</a:t>
            </a:r>
          </a:p>
          <a:p>
            <a:pPr marR="0" lvl="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r>
              <a:rPr kumimoji="0" lang="en-US" sz="2200" b="0" i="0" u="none" strike="noStrike" kern="0" cap="none" spc="0" normalizeH="0" baseline="0" noProof="0" dirty="0">
                <a:ln>
                  <a:noFill/>
                </a:ln>
                <a:solidFill>
                  <a:srgbClr val="000000"/>
                </a:solidFill>
                <a:effectLst/>
                <a:uLnTx/>
                <a:uFillTx/>
                <a:latin typeface="Helvetica"/>
                <a:cs typeface="Helvetica"/>
                <a:sym typeface="Helvetica"/>
              </a:rPr>
              <a:t>Open courses of treatment (Following no discussion, SG instructed practitioners to submit all open courses and these payments were to be deducted from the </a:t>
            </a:r>
            <a:r>
              <a:rPr lang="en-US" sz="2200" dirty="0">
                <a:latin typeface="Helvetica"/>
                <a:cs typeface="Helvetica"/>
              </a:rPr>
              <a:t>C</a:t>
            </a:r>
            <a:r>
              <a:rPr kumimoji="0" lang="en-US" sz="2200" b="0" i="0" u="none" strike="noStrike" kern="0" cap="none" spc="0" normalizeH="0" baseline="0" noProof="0" dirty="0" err="1">
                <a:ln>
                  <a:noFill/>
                </a:ln>
                <a:solidFill>
                  <a:srgbClr val="000000"/>
                </a:solidFill>
                <a:effectLst/>
                <a:uLnTx/>
                <a:uFillTx/>
                <a:latin typeface="Helvetica"/>
                <a:cs typeface="Helvetica"/>
                <a:sym typeface="Helvetica"/>
              </a:rPr>
              <a:t>ovid</a:t>
            </a:r>
            <a:r>
              <a:rPr kumimoji="0" lang="en-US" sz="2200" b="0" i="0" u="none" strike="noStrike" kern="0" cap="none" spc="0" normalizeH="0" baseline="0" noProof="0" dirty="0">
                <a:ln>
                  <a:noFill/>
                </a:ln>
                <a:solidFill>
                  <a:srgbClr val="000000"/>
                </a:solidFill>
                <a:effectLst/>
                <a:uLnTx/>
                <a:uFillTx/>
                <a:latin typeface="Helvetica"/>
                <a:cs typeface="Helvetica"/>
                <a:sym typeface="Helvetica"/>
              </a:rPr>
              <a:t> support payments. SDPC insisted that this was unfair and possibly discriminatory)</a:t>
            </a:r>
          </a:p>
          <a:p>
            <a:pPr marR="0" lvl="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r>
              <a:rPr kumimoji="0" lang="en-US" sz="2200" b="0" i="0" u="none" strike="noStrike" kern="0" cap="none" spc="0" normalizeH="0" baseline="0" noProof="0" dirty="0">
                <a:ln>
                  <a:noFill/>
                </a:ln>
                <a:solidFill>
                  <a:srgbClr val="000000"/>
                </a:solidFill>
                <a:effectLst/>
                <a:uLnTx/>
                <a:uFillTx/>
                <a:latin typeface="Helvetica"/>
                <a:cs typeface="Helvetica"/>
                <a:sym typeface="Helvetica"/>
              </a:rPr>
              <a:t>Long term future of dentistry - we urged SG to start working on this ASAP</a:t>
            </a:r>
          </a:p>
          <a:p>
            <a:br>
              <a:rPr lang="en-US" sz="2400" dirty="0"/>
            </a:br>
            <a:endParaRPr lang="en-GB" sz="2400" dirty="0"/>
          </a:p>
        </p:txBody>
      </p:sp>
    </p:spTree>
    <p:extLst>
      <p:ext uri="{BB962C8B-B14F-4D97-AF65-F5344CB8AC3E}">
        <p14:creationId xmlns:p14="http://schemas.microsoft.com/office/powerpoint/2010/main" val="15947506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accent1">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DF606-C495-4227-A74C-DAFF5719B926}"/>
              </a:ext>
            </a:extLst>
          </p:cNvPr>
          <p:cNvSpPr>
            <a:spLocks noGrp="1"/>
          </p:cNvSpPr>
          <p:nvPr>
            <p:ph type="title"/>
          </p:nvPr>
        </p:nvSpPr>
        <p:spPr>
          <a:xfrm>
            <a:off x="650875" y="364191"/>
            <a:ext cx="11703050" cy="1114985"/>
          </a:xfrm>
        </p:spPr>
        <p:txBody>
          <a:bodyPr/>
          <a:lstStyle/>
          <a:p>
            <a:r>
              <a:rPr lang="en-GB" sz="4800" dirty="0">
                <a:solidFill>
                  <a:schemeClr val="bg1"/>
                </a:solidFill>
              </a:rPr>
              <a:t>The </a:t>
            </a:r>
            <a:r>
              <a:rPr lang="en-GB" sz="4800" dirty="0" err="1">
                <a:solidFill>
                  <a:schemeClr val="bg1"/>
                </a:solidFill>
              </a:rPr>
              <a:t>Covid</a:t>
            </a:r>
            <a:r>
              <a:rPr lang="en-GB" sz="4800" dirty="0">
                <a:solidFill>
                  <a:schemeClr val="bg1"/>
                </a:solidFill>
              </a:rPr>
              <a:t> Timeline</a:t>
            </a:r>
            <a:br>
              <a:rPr lang="en-GB" sz="1200" dirty="0">
                <a:solidFill>
                  <a:schemeClr val="bg1"/>
                </a:solidFill>
              </a:rPr>
            </a:br>
            <a:endParaRPr lang="en-GB" dirty="0"/>
          </a:p>
        </p:txBody>
      </p:sp>
      <p:sp>
        <p:nvSpPr>
          <p:cNvPr id="3" name="Text Placeholder 2">
            <a:extLst>
              <a:ext uri="{FF2B5EF4-FFF2-40B4-BE49-F238E27FC236}">
                <a16:creationId xmlns:a16="http://schemas.microsoft.com/office/drawing/2014/main" id="{E8AF07D1-1632-4313-A456-C679CC1EB2F6}"/>
              </a:ext>
            </a:extLst>
          </p:cNvPr>
          <p:cNvSpPr>
            <a:spLocks noGrp="1"/>
          </p:cNvSpPr>
          <p:nvPr>
            <p:ph type="body" idx="1"/>
          </p:nvPr>
        </p:nvSpPr>
        <p:spPr>
          <a:xfrm>
            <a:off x="650875" y="1260288"/>
            <a:ext cx="11703050" cy="7233024"/>
          </a:xfrm>
        </p:spPr>
        <p:txBody>
          <a:bodyPr>
            <a:noAutofit/>
          </a:bodyPr>
          <a:lstStyle/>
          <a:p>
            <a:pPr>
              <a:defRPr sz="2200"/>
            </a:pPr>
            <a:r>
              <a:rPr lang="en-GB" sz="3200" dirty="0">
                <a:solidFill>
                  <a:srgbClr val="00B0F0"/>
                </a:solidFill>
              </a:rPr>
              <a:t>August 2020</a:t>
            </a:r>
          </a:p>
          <a:p>
            <a:pPr marL="0" marR="0" lvl="0" indent="0" algn="l" defTabSz="584200" rtl="0" eaLnBrk="1" fontAlgn="auto" latinLnBrk="0" hangingPunct="0">
              <a:lnSpc>
                <a:spcPct val="100000"/>
              </a:lnSpc>
              <a:spcBef>
                <a:spcPts val="0"/>
              </a:spcBef>
              <a:spcAft>
                <a:spcPts val="0"/>
              </a:spcAft>
              <a:buClrTx/>
              <a:buSzTx/>
              <a:buFontTx/>
              <a:buNone/>
              <a:tabLst/>
              <a:defRPr sz="2200"/>
            </a:pPr>
            <a:r>
              <a:rPr kumimoji="0" lang="en-US" sz="2200" b="0" i="0" u="none" strike="noStrike" kern="0" cap="none" spc="0" normalizeH="0" baseline="0" noProof="0" dirty="0">
                <a:ln>
                  <a:noFill/>
                </a:ln>
                <a:solidFill>
                  <a:schemeClr val="bg1"/>
                </a:solidFill>
                <a:effectLst/>
                <a:uLnTx/>
                <a:uFillTx/>
                <a:latin typeface="Helvetica"/>
                <a:cs typeface="Helvetica"/>
                <a:sym typeface="Helvetica"/>
              </a:rPr>
              <a:t>Flu vaccine delivery</a:t>
            </a:r>
          </a:p>
          <a:p>
            <a:pPr marL="0" marR="0" lvl="0" indent="0" algn="l" defTabSz="584200" rtl="0" eaLnBrk="1" fontAlgn="auto" latinLnBrk="0" hangingPunct="0">
              <a:lnSpc>
                <a:spcPct val="100000"/>
              </a:lnSpc>
              <a:spcBef>
                <a:spcPts val="0"/>
              </a:spcBef>
              <a:spcAft>
                <a:spcPts val="0"/>
              </a:spcAft>
              <a:buClrTx/>
              <a:buSzTx/>
              <a:buFontTx/>
              <a:buNone/>
              <a:tabLst/>
              <a:defRPr sz="2200"/>
            </a:pPr>
            <a:r>
              <a:rPr kumimoji="0" lang="en-US" sz="2200" b="0" i="0" u="none" strike="noStrike" kern="0" cap="none" spc="0" normalizeH="0" baseline="0" noProof="0" dirty="0">
                <a:ln>
                  <a:noFill/>
                </a:ln>
                <a:solidFill>
                  <a:srgbClr val="00B0F0"/>
                </a:solidFill>
                <a:effectLst/>
                <a:uLnTx/>
                <a:uFillTx/>
                <a:latin typeface="Helvetica"/>
                <a:cs typeface="Helvetica"/>
                <a:sym typeface="Helvetica"/>
              </a:rPr>
              <a:t>SDPC indicated that practices should be given the option of delivering the vaccine given that vaccinating 4.5 million people in Scotland was going to be a mammoth task for the NHS and it would bring much needed additional funding into dentistry.</a:t>
            </a:r>
          </a:p>
          <a:p>
            <a:pPr marL="0" marR="0" lvl="0" indent="0" algn="l" defTabSz="584200" rtl="0" eaLnBrk="1" fontAlgn="auto" latinLnBrk="0" hangingPunct="0">
              <a:lnSpc>
                <a:spcPct val="100000"/>
              </a:lnSpc>
              <a:spcBef>
                <a:spcPts val="0"/>
              </a:spcBef>
              <a:spcAft>
                <a:spcPts val="0"/>
              </a:spcAft>
              <a:buClrTx/>
              <a:buSzTx/>
              <a:buFontTx/>
              <a:buNone/>
              <a:tabLst/>
              <a:defRPr sz="2200"/>
            </a:pPr>
            <a:endParaRPr kumimoji="0" lang="en-US" sz="2200" b="0" i="0" u="none" strike="noStrike" kern="0" cap="none" spc="0" normalizeH="0" baseline="0" noProof="0" dirty="0">
              <a:ln>
                <a:noFill/>
              </a:ln>
              <a:solidFill>
                <a:srgbClr val="000000"/>
              </a:solidFill>
              <a:effectLst/>
              <a:uLnTx/>
              <a:uFillTx/>
              <a:latin typeface="Helvetica"/>
              <a:cs typeface="Helvetica"/>
              <a:sym typeface="Helvetica"/>
            </a:endParaRPr>
          </a:p>
          <a:p>
            <a:pPr marL="0" marR="0" lvl="0" indent="0" algn="l" defTabSz="584200" rtl="0" eaLnBrk="1" fontAlgn="auto" latinLnBrk="0" hangingPunct="0">
              <a:lnSpc>
                <a:spcPct val="100000"/>
              </a:lnSpc>
              <a:spcBef>
                <a:spcPts val="0"/>
              </a:spcBef>
              <a:spcAft>
                <a:spcPts val="0"/>
              </a:spcAft>
              <a:buClrTx/>
              <a:buSzTx/>
              <a:buFontTx/>
              <a:buNone/>
              <a:tabLst/>
              <a:defRPr sz="2200"/>
            </a:pPr>
            <a:r>
              <a:rPr kumimoji="0" lang="en-US" sz="2200" b="0" i="0" u="none" strike="noStrike" kern="0" cap="none" spc="0" normalizeH="0" baseline="0" noProof="0" dirty="0">
                <a:ln>
                  <a:noFill/>
                </a:ln>
                <a:solidFill>
                  <a:schemeClr val="bg1"/>
                </a:solidFill>
                <a:effectLst/>
                <a:uLnTx/>
                <a:uFillTx/>
                <a:latin typeface="Helvetica"/>
                <a:cs typeface="Helvetica"/>
                <a:sym typeface="Helvetica"/>
              </a:rPr>
              <a:t>Open courses of treatment</a:t>
            </a:r>
          </a:p>
          <a:p>
            <a:pPr marL="0" marR="0" lvl="0" indent="0" algn="l" defTabSz="584200" rtl="0" eaLnBrk="1" fontAlgn="auto" latinLnBrk="0" hangingPunct="0">
              <a:lnSpc>
                <a:spcPct val="100000"/>
              </a:lnSpc>
              <a:spcBef>
                <a:spcPts val="0"/>
              </a:spcBef>
              <a:spcAft>
                <a:spcPts val="0"/>
              </a:spcAft>
              <a:buClrTx/>
              <a:buSzTx/>
              <a:buFontTx/>
              <a:buNone/>
              <a:tabLst/>
              <a:defRPr sz="2200"/>
            </a:pPr>
            <a:r>
              <a:rPr kumimoji="0" lang="en-US" sz="2200" b="0" i="0" u="none" strike="noStrike" kern="0" cap="none" spc="0" normalizeH="0" baseline="0" noProof="0" dirty="0">
                <a:ln>
                  <a:noFill/>
                </a:ln>
                <a:solidFill>
                  <a:srgbClr val="00B0F0"/>
                </a:solidFill>
                <a:effectLst/>
                <a:uLnTx/>
                <a:uFillTx/>
                <a:latin typeface="Helvetica"/>
                <a:cs typeface="Helvetica"/>
                <a:sym typeface="Helvetica"/>
              </a:rPr>
              <a:t>Following SDPC opposition, SG forwarded this to their legal department for consideration.</a:t>
            </a:r>
          </a:p>
          <a:p>
            <a:pPr marL="0" marR="0" lvl="0" indent="0" algn="l" defTabSz="584200" rtl="0" eaLnBrk="1" fontAlgn="auto" latinLnBrk="0" hangingPunct="0">
              <a:lnSpc>
                <a:spcPct val="100000"/>
              </a:lnSpc>
              <a:spcBef>
                <a:spcPts val="0"/>
              </a:spcBef>
              <a:spcAft>
                <a:spcPts val="0"/>
              </a:spcAft>
              <a:buClrTx/>
              <a:buSzTx/>
              <a:buFontTx/>
              <a:buNone/>
              <a:tabLst/>
              <a:defRPr sz="2200"/>
            </a:pPr>
            <a:endParaRPr kumimoji="0" lang="en-US" sz="2200" b="0" i="0" u="none" strike="noStrike" kern="0" cap="none" spc="0" normalizeH="0" baseline="0" noProof="0" dirty="0">
              <a:ln>
                <a:noFill/>
              </a:ln>
              <a:solidFill>
                <a:srgbClr val="000000"/>
              </a:solidFill>
              <a:effectLst/>
              <a:uLnTx/>
              <a:uFillTx/>
              <a:latin typeface="Helvetica"/>
              <a:cs typeface="Helvetica"/>
              <a:sym typeface="Helvetica"/>
            </a:endParaRPr>
          </a:p>
          <a:p>
            <a:pPr marL="0" marR="0" lvl="0" indent="0" algn="l" defTabSz="584200" rtl="0" eaLnBrk="1" fontAlgn="auto" latinLnBrk="0" hangingPunct="0">
              <a:lnSpc>
                <a:spcPct val="100000"/>
              </a:lnSpc>
              <a:spcBef>
                <a:spcPts val="0"/>
              </a:spcBef>
              <a:spcAft>
                <a:spcPts val="0"/>
              </a:spcAft>
              <a:buClrTx/>
              <a:buSzTx/>
              <a:buFontTx/>
              <a:buNone/>
              <a:tabLst/>
              <a:defRPr sz="2200"/>
            </a:pPr>
            <a:r>
              <a:rPr kumimoji="0" lang="en-US" sz="2200" b="0" i="0" u="none" strike="noStrike" kern="0" cap="none" spc="0" normalizeH="0" baseline="0" noProof="0" dirty="0">
                <a:ln>
                  <a:noFill/>
                </a:ln>
                <a:solidFill>
                  <a:schemeClr val="bg1"/>
                </a:solidFill>
                <a:effectLst/>
                <a:uLnTx/>
                <a:uFillTx/>
                <a:latin typeface="Helvetica"/>
                <a:cs typeface="Helvetica"/>
                <a:sym typeface="Helvetica"/>
              </a:rPr>
              <a:t>Ventilation and fallow time</a:t>
            </a:r>
          </a:p>
          <a:p>
            <a:pPr marL="0" marR="0" lvl="0" indent="0" algn="l" defTabSz="584200" rtl="0" eaLnBrk="1" fontAlgn="auto" latinLnBrk="0" hangingPunct="0">
              <a:lnSpc>
                <a:spcPct val="100000"/>
              </a:lnSpc>
              <a:spcBef>
                <a:spcPts val="0"/>
              </a:spcBef>
              <a:spcAft>
                <a:spcPts val="0"/>
              </a:spcAft>
              <a:buClrTx/>
              <a:buSzTx/>
              <a:buFontTx/>
              <a:buNone/>
              <a:tabLst/>
              <a:defRPr sz="2200"/>
            </a:pPr>
            <a:r>
              <a:rPr lang="en-US" sz="2200" dirty="0">
                <a:latin typeface="Helvetica"/>
                <a:cs typeface="Helvetica"/>
              </a:rPr>
              <a:t>T</a:t>
            </a:r>
            <a:r>
              <a:rPr kumimoji="0" lang="en-US" sz="2200" b="0" i="0" u="none" strike="noStrike" kern="0" cap="none" spc="0" normalizeH="0" baseline="0" noProof="0" dirty="0">
                <a:ln>
                  <a:noFill/>
                </a:ln>
                <a:solidFill>
                  <a:srgbClr val="000000"/>
                </a:solidFill>
                <a:effectLst/>
                <a:uLnTx/>
                <a:uFillTx/>
                <a:latin typeface="Helvetica"/>
                <a:cs typeface="Helvetica"/>
                <a:sym typeface="Helvetica"/>
              </a:rPr>
              <a:t>he 81-page review document was published and caused even more stress and angst in an already stressed profession. Standard fallow time being 1 hour unless following risk mitigation this could be evidenced and reduced.</a:t>
            </a:r>
          </a:p>
          <a:p>
            <a:pPr marL="0" marR="0" lvl="0" indent="0" algn="l" defTabSz="584200" rtl="0" eaLnBrk="1" fontAlgn="auto" latinLnBrk="0" hangingPunct="0">
              <a:lnSpc>
                <a:spcPct val="100000"/>
              </a:lnSpc>
              <a:spcBef>
                <a:spcPts val="0"/>
              </a:spcBef>
              <a:spcAft>
                <a:spcPts val="0"/>
              </a:spcAft>
              <a:buClrTx/>
              <a:buSzTx/>
              <a:buFontTx/>
              <a:buNone/>
              <a:tabLst/>
              <a:defRPr sz="2200"/>
            </a:pPr>
            <a:endParaRPr kumimoji="0" lang="en-US" sz="2200" b="0" i="0" u="none" strike="noStrike" kern="0" cap="none" spc="0" normalizeH="0" baseline="0" noProof="0" dirty="0">
              <a:ln>
                <a:noFill/>
              </a:ln>
              <a:solidFill>
                <a:srgbClr val="000000"/>
              </a:solidFill>
              <a:effectLst/>
              <a:uLnTx/>
              <a:uFillTx/>
              <a:latin typeface="Helvetica"/>
              <a:cs typeface="Helvetica"/>
              <a:sym typeface="Helvetica"/>
            </a:endParaRPr>
          </a:p>
          <a:p>
            <a:pPr marL="0" marR="0" lvl="0" indent="0" algn="l" defTabSz="584200" rtl="0" eaLnBrk="1" fontAlgn="auto" latinLnBrk="0" hangingPunct="0">
              <a:lnSpc>
                <a:spcPct val="100000"/>
              </a:lnSpc>
              <a:spcBef>
                <a:spcPts val="0"/>
              </a:spcBef>
              <a:spcAft>
                <a:spcPts val="0"/>
              </a:spcAft>
              <a:buClrTx/>
              <a:buSzTx/>
              <a:buFontTx/>
              <a:buNone/>
              <a:tabLst/>
              <a:defRPr sz="2200"/>
            </a:pPr>
            <a:r>
              <a:rPr kumimoji="0" lang="en-US" sz="2200" b="0" i="0" u="none" strike="noStrike" kern="0" cap="none" spc="0" normalizeH="0" baseline="0" noProof="0" dirty="0">
                <a:ln>
                  <a:noFill/>
                </a:ln>
                <a:solidFill>
                  <a:schemeClr val="bg1"/>
                </a:solidFill>
                <a:effectLst/>
                <a:uLnTx/>
                <a:uFillTx/>
                <a:latin typeface="Helvetica"/>
                <a:cs typeface="Helvetica"/>
                <a:sym typeface="Helvetica"/>
              </a:rPr>
              <a:t>VDPs </a:t>
            </a:r>
          </a:p>
          <a:p>
            <a:pPr marL="0" marR="0" lvl="0" indent="0" algn="l" defTabSz="584200" rtl="0" eaLnBrk="1" fontAlgn="auto" latinLnBrk="0" hangingPunct="0">
              <a:lnSpc>
                <a:spcPct val="100000"/>
              </a:lnSpc>
              <a:spcBef>
                <a:spcPts val="0"/>
              </a:spcBef>
              <a:spcAft>
                <a:spcPts val="0"/>
              </a:spcAft>
              <a:buClrTx/>
              <a:buSzTx/>
              <a:buFontTx/>
              <a:buNone/>
              <a:tabLst/>
              <a:defRPr sz="2200"/>
            </a:pPr>
            <a:r>
              <a:rPr lang="en-US" sz="2200" dirty="0">
                <a:latin typeface="Helvetica"/>
                <a:cs typeface="Helvetica"/>
              </a:rPr>
              <a:t>To</a:t>
            </a:r>
            <a:r>
              <a:rPr kumimoji="0" lang="en-US" sz="2200" b="0" i="0" u="none" strike="noStrike" kern="0" cap="none" spc="0" normalizeH="0" baseline="0" noProof="0" dirty="0">
                <a:ln>
                  <a:noFill/>
                </a:ln>
                <a:solidFill>
                  <a:srgbClr val="000000"/>
                </a:solidFill>
                <a:effectLst/>
                <a:uLnTx/>
                <a:uFillTx/>
                <a:latin typeface="Helvetica"/>
                <a:cs typeface="Helvetica"/>
                <a:sym typeface="Helvetica"/>
              </a:rPr>
              <a:t> start 1 September and VDPs on completion were to be paid by SG but no additional </a:t>
            </a:r>
          </a:p>
          <a:p>
            <a:pPr marL="0" marR="0" lvl="0" indent="0" algn="l" defTabSz="584200" rtl="0" eaLnBrk="1" fontAlgn="auto" latinLnBrk="0" hangingPunct="0">
              <a:lnSpc>
                <a:spcPct val="100000"/>
              </a:lnSpc>
              <a:spcBef>
                <a:spcPts val="0"/>
              </a:spcBef>
              <a:spcAft>
                <a:spcPts val="0"/>
              </a:spcAft>
              <a:buClrTx/>
              <a:buSzTx/>
              <a:buFontTx/>
              <a:buNone/>
              <a:tabLst/>
              <a:defRPr sz="2200"/>
            </a:pPr>
            <a:r>
              <a:rPr kumimoji="0" lang="en-US" sz="2200" b="0" i="0" u="none" strike="noStrike" kern="0" cap="none" spc="0" normalizeH="0" baseline="0" noProof="0" dirty="0">
                <a:ln>
                  <a:noFill/>
                </a:ln>
                <a:solidFill>
                  <a:srgbClr val="000000"/>
                </a:solidFill>
                <a:effectLst/>
                <a:uLnTx/>
                <a:uFillTx/>
                <a:latin typeface="Helvetica"/>
                <a:cs typeface="Helvetica"/>
                <a:sym typeface="Helvetica"/>
              </a:rPr>
              <a:t>funding for the practice into which they had secured a position. We are still pushing this as a real live problem.</a:t>
            </a:r>
          </a:p>
          <a:p>
            <a:pPr marL="0" marR="0" lvl="0" indent="0" algn="l" defTabSz="584200" rtl="0" eaLnBrk="1" fontAlgn="auto" latinLnBrk="0" hangingPunct="0">
              <a:lnSpc>
                <a:spcPct val="100000"/>
              </a:lnSpc>
              <a:spcBef>
                <a:spcPts val="0"/>
              </a:spcBef>
              <a:spcAft>
                <a:spcPts val="0"/>
              </a:spcAft>
              <a:buClrTx/>
              <a:buSzTx/>
              <a:buFontTx/>
              <a:buNone/>
              <a:tabLst/>
              <a:defRPr sz="2200"/>
            </a:pPr>
            <a:endParaRPr kumimoji="0" lang="en-US" sz="2200" b="0" i="0" u="none" strike="noStrike" kern="0" cap="none" spc="0" normalizeH="0" baseline="0" noProof="0" dirty="0">
              <a:ln>
                <a:noFill/>
              </a:ln>
              <a:solidFill>
                <a:srgbClr val="000000"/>
              </a:solidFill>
              <a:effectLst/>
              <a:uLnTx/>
              <a:uFillTx/>
              <a:latin typeface="Helvetica"/>
              <a:cs typeface="Helvetica"/>
              <a:sym typeface="Helvetica"/>
            </a:endParaRPr>
          </a:p>
          <a:p>
            <a:pPr marL="0" marR="0" lvl="0" indent="0" algn="l" defTabSz="584200" rtl="0" eaLnBrk="1" fontAlgn="auto" latinLnBrk="0" hangingPunct="0">
              <a:lnSpc>
                <a:spcPct val="100000"/>
              </a:lnSpc>
              <a:spcBef>
                <a:spcPts val="0"/>
              </a:spcBef>
              <a:spcAft>
                <a:spcPts val="0"/>
              </a:spcAft>
              <a:buClrTx/>
              <a:buSzTx/>
              <a:buFontTx/>
              <a:buNone/>
              <a:tabLst/>
              <a:defRPr sz="2200"/>
            </a:pPr>
            <a:r>
              <a:rPr kumimoji="0" lang="en-US" sz="2200" b="0" i="0" u="none" strike="noStrike" kern="0" cap="none" spc="0" normalizeH="0" baseline="0" noProof="0" dirty="0">
                <a:ln>
                  <a:noFill/>
                </a:ln>
                <a:solidFill>
                  <a:schemeClr val="bg1"/>
                </a:solidFill>
                <a:effectLst/>
                <a:uLnTx/>
                <a:uFillTx/>
                <a:latin typeface="Helvetica"/>
                <a:cs typeface="Helvetica"/>
                <a:sym typeface="Helvetica"/>
              </a:rPr>
              <a:t>AGPs</a:t>
            </a:r>
            <a:r>
              <a:rPr kumimoji="0" lang="en-US" sz="2200" b="0" i="0" u="none" strike="noStrike" kern="0" cap="none" spc="0" normalizeH="0" baseline="0" noProof="0" dirty="0">
                <a:ln>
                  <a:noFill/>
                </a:ln>
                <a:solidFill>
                  <a:srgbClr val="000000"/>
                </a:solidFill>
                <a:effectLst/>
                <a:uLnTx/>
                <a:uFillTx/>
                <a:latin typeface="Helvetica"/>
                <a:cs typeface="Helvetica"/>
                <a:sym typeface="Helvetica"/>
              </a:rPr>
              <a:t> </a:t>
            </a:r>
          </a:p>
          <a:p>
            <a:pPr marL="0" marR="0" lvl="0" indent="0" algn="l" defTabSz="584200" rtl="0" eaLnBrk="1" fontAlgn="auto" latinLnBrk="0" hangingPunct="0">
              <a:lnSpc>
                <a:spcPct val="100000"/>
              </a:lnSpc>
              <a:spcBef>
                <a:spcPts val="0"/>
              </a:spcBef>
              <a:spcAft>
                <a:spcPts val="0"/>
              </a:spcAft>
              <a:buClrTx/>
              <a:buSzTx/>
              <a:buFontTx/>
              <a:buNone/>
              <a:tabLst/>
              <a:defRPr sz="2200"/>
            </a:pPr>
            <a:r>
              <a:rPr kumimoji="0" lang="en-US" sz="2200" b="0" i="0" u="none" strike="noStrike" kern="0" cap="none" spc="0" normalizeH="0" baseline="0" noProof="0" dirty="0">
                <a:ln>
                  <a:noFill/>
                </a:ln>
                <a:solidFill>
                  <a:srgbClr val="000000"/>
                </a:solidFill>
                <a:effectLst/>
                <a:uLnTx/>
                <a:uFillTx/>
                <a:latin typeface="Helvetica"/>
                <a:cs typeface="Helvetica"/>
                <a:sym typeface="Helvetica"/>
              </a:rPr>
              <a:t>Into practice from 17 August with the fit testing and delivery of PPE including the 3M </a:t>
            </a:r>
          </a:p>
          <a:p>
            <a:pPr marL="0" marR="0" lvl="0" indent="0" algn="l" defTabSz="584200" rtl="0" eaLnBrk="1" fontAlgn="auto" latinLnBrk="0" hangingPunct="0">
              <a:lnSpc>
                <a:spcPct val="100000"/>
              </a:lnSpc>
              <a:spcBef>
                <a:spcPts val="0"/>
              </a:spcBef>
              <a:spcAft>
                <a:spcPts val="0"/>
              </a:spcAft>
              <a:buClrTx/>
              <a:buSzTx/>
              <a:buFontTx/>
              <a:buNone/>
              <a:tabLst/>
              <a:defRPr sz="2200"/>
            </a:pPr>
            <a:r>
              <a:rPr kumimoji="0" lang="en-US" sz="2200" b="0" i="0" u="none" strike="noStrike" kern="0" cap="none" spc="0" normalizeH="0" baseline="0" noProof="0" dirty="0">
                <a:ln>
                  <a:noFill/>
                </a:ln>
                <a:solidFill>
                  <a:srgbClr val="000000"/>
                </a:solidFill>
                <a:effectLst/>
                <a:uLnTx/>
                <a:uFillTx/>
                <a:latin typeface="Helvetica"/>
                <a:cs typeface="Helvetica"/>
                <a:sym typeface="Helvetica"/>
              </a:rPr>
              <a:t>1863 mask to be supplied by NSS and delivered through boards.</a:t>
            </a:r>
          </a:p>
          <a:p>
            <a:pPr marL="0" marR="0" lvl="0" indent="0" algn="l" defTabSz="584200" rtl="0" eaLnBrk="1" fontAlgn="auto" latinLnBrk="0" hangingPunct="0">
              <a:lnSpc>
                <a:spcPct val="100000"/>
              </a:lnSpc>
              <a:spcBef>
                <a:spcPts val="0"/>
              </a:spcBef>
              <a:spcAft>
                <a:spcPts val="0"/>
              </a:spcAft>
              <a:buClrTx/>
              <a:buSzTx/>
              <a:buFontTx/>
              <a:buNone/>
              <a:tabLst/>
              <a:defRPr sz="2200"/>
            </a:pPr>
            <a:endParaRPr kumimoji="0" lang="en-US" sz="2200" b="0" i="0" u="none" strike="noStrike" kern="0" cap="none" spc="0" normalizeH="0" baseline="0" noProof="0" dirty="0">
              <a:ln>
                <a:noFill/>
              </a:ln>
              <a:solidFill>
                <a:srgbClr val="000000"/>
              </a:solidFill>
              <a:effectLst/>
              <a:uLnTx/>
              <a:uFillTx/>
              <a:latin typeface="Helvetica"/>
              <a:cs typeface="Helvetica"/>
              <a:sym typeface="Helvetica"/>
            </a:endParaRPr>
          </a:p>
          <a:p>
            <a:br>
              <a:rPr lang="en-US" sz="2400" dirty="0"/>
            </a:br>
            <a:endParaRPr lang="en-GB" sz="2400" dirty="0"/>
          </a:p>
        </p:txBody>
      </p:sp>
    </p:spTree>
    <p:extLst>
      <p:ext uri="{BB962C8B-B14F-4D97-AF65-F5344CB8AC3E}">
        <p14:creationId xmlns:p14="http://schemas.microsoft.com/office/powerpoint/2010/main" val="299093199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accent1">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DF606-C495-4227-A74C-DAFF5719B926}"/>
              </a:ext>
            </a:extLst>
          </p:cNvPr>
          <p:cNvSpPr>
            <a:spLocks noGrp="1"/>
          </p:cNvSpPr>
          <p:nvPr>
            <p:ph type="title"/>
          </p:nvPr>
        </p:nvSpPr>
        <p:spPr>
          <a:xfrm>
            <a:off x="650875" y="364191"/>
            <a:ext cx="11703050" cy="1114985"/>
          </a:xfrm>
        </p:spPr>
        <p:txBody>
          <a:bodyPr/>
          <a:lstStyle/>
          <a:p>
            <a:r>
              <a:rPr lang="en-GB" sz="4800" dirty="0">
                <a:solidFill>
                  <a:schemeClr val="bg1"/>
                </a:solidFill>
              </a:rPr>
              <a:t>The Mask</a:t>
            </a:r>
            <a:br>
              <a:rPr lang="en-GB" sz="1200" dirty="0">
                <a:solidFill>
                  <a:schemeClr val="bg1"/>
                </a:solidFill>
              </a:rPr>
            </a:br>
            <a:endParaRPr lang="en-GB" dirty="0"/>
          </a:p>
        </p:txBody>
      </p:sp>
      <p:sp>
        <p:nvSpPr>
          <p:cNvPr id="3" name="Text Placeholder 2">
            <a:extLst>
              <a:ext uri="{FF2B5EF4-FFF2-40B4-BE49-F238E27FC236}">
                <a16:creationId xmlns:a16="http://schemas.microsoft.com/office/drawing/2014/main" id="{E8AF07D1-1632-4313-A456-C679CC1EB2F6}"/>
              </a:ext>
            </a:extLst>
          </p:cNvPr>
          <p:cNvSpPr>
            <a:spLocks noGrp="1"/>
          </p:cNvSpPr>
          <p:nvPr>
            <p:ph type="body" idx="1"/>
          </p:nvPr>
        </p:nvSpPr>
        <p:spPr>
          <a:xfrm>
            <a:off x="650875" y="1260288"/>
            <a:ext cx="11703050" cy="7233024"/>
          </a:xfrm>
        </p:spPr>
        <p:txBody>
          <a:bodyPr>
            <a:noAutofit/>
          </a:bodyPr>
          <a:lstStyle/>
          <a:p>
            <a:pPr marL="0" marR="0" lvl="0" indent="0" algn="l" defTabSz="584200" rtl="0" eaLnBrk="1" fontAlgn="auto" latinLnBrk="0" hangingPunct="0">
              <a:lnSpc>
                <a:spcPct val="100000"/>
              </a:lnSpc>
              <a:spcBef>
                <a:spcPts val="0"/>
              </a:spcBef>
              <a:spcAft>
                <a:spcPts val="0"/>
              </a:spcAft>
              <a:buClrTx/>
              <a:buSzTx/>
              <a:buFontTx/>
              <a:buNone/>
              <a:tabLst/>
              <a:defRPr sz="2200"/>
            </a:pPr>
            <a:r>
              <a:rPr kumimoji="0" lang="en-US" sz="2800" b="0" i="0" u="none" strike="noStrike" kern="0" cap="none" spc="0" normalizeH="0" baseline="0" noProof="0" dirty="0">
                <a:ln>
                  <a:noFill/>
                </a:ln>
                <a:solidFill>
                  <a:srgbClr val="00B0F0"/>
                </a:solidFill>
                <a:effectLst/>
                <a:uLnTx/>
                <a:uFillTx/>
                <a:latin typeface="Helvetica"/>
                <a:cs typeface="Helvetica"/>
                <a:sym typeface="Helvetica"/>
              </a:rPr>
              <a:t>Boxes of the 3M 1863 masks were delivered to practices and it was clear that they had two dated stickers over the original expiry date. We asked National Services Scotland who supplied the masks for details of the revalidation process and certification.</a:t>
            </a:r>
          </a:p>
          <a:p>
            <a:pPr marL="0" marR="0" lvl="0" indent="0" algn="l" defTabSz="584200" rtl="0" eaLnBrk="1" fontAlgn="auto" latinLnBrk="0" hangingPunct="0">
              <a:lnSpc>
                <a:spcPct val="100000"/>
              </a:lnSpc>
              <a:spcBef>
                <a:spcPts val="0"/>
              </a:spcBef>
              <a:spcAft>
                <a:spcPts val="0"/>
              </a:spcAft>
              <a:buClrTx/>
              <a:buSzTx/>
              <a:buFontTx/>
              <a:buNone/>
              <a:tabLst/>
              <a:defRPr sz="2200"/>
            </a:pPr>
            <a:endParaRPr kumimoji="0" lang="en-US" sz="2200" b="0" i="0" u="none" strike="noStrike" kern="0" cap="none" spc="0" normalizeH="0" baseline="0" noProof="0" dirty="0">
              <a:ln>
                <a:noFill/>
              </a:ln>
              <a:solidFill>
                <a:srgbClr val="000000"/>
              </a:solidFill>
              <a:effectLst/>
              <a:uLnTx/>
              <a:uFillTx/>
              <a:latin typeface="Helvetica"/>
              <a:cs typeface="Helvetica"/>
              <a:sym typeface="Helvetica"/>
            </a:endParaRPr>
          </a:p>
          <a:p>
            <a:pPr marL="0" marR="0" lvl="0" indent="0" algn="l" defTabSz="584200" rtl="0" eaLnBrk="1" fontAlgn="auto" latinLnBrk="0" hangingPunct="0">
              <a:lnSpc>
                <a:spcPct val="100000"/>
              </a:lnSpc>
              <a:spcBef>
                <a:spcPts val="0"/>
              </a:spcBef>
              <a:spcAft>
                <a:spcPts val="0"/>
              </a:spcAft>
              <a:buClrTx/>
              <a:buSzTx/>
              <a:buFontTx/>
              <a:buNone/>
              <a:tabLst/>
              <a:defRPr sz="2200"/>
            </a:pPr>
            <a:r>
              <a:rPr kumimoji="0" lang="en-US" sz="2200" b="0" i="0" u="none" strike="noStrike" kern="0" cap="none" spc="0" normalizeH="0" baseline="0" noProof="0" dirty="0">
                <a:ln>
                  <a:noFill/>
                </a:ln>
                <a:solidFill>
                  <a:schemeClr val="bg1"/>
                </a:solidFill>
                <a:effectLst/>
                <a:uLnTx/>
                <a:uFillTx/>
                <a:latin typeface="Helvetica"/>
                <a:cs typeface="Helvetica"/>
                <a:sym typeface="Helvetica"/>
              </a:rPr>
              <a:t>Dentistry operates to the highest standards</a:t>
            </a:r>
          </a:p>
          <a:p>
            <a:pPr marL="0" marR="0" lvl="0" indent="0" algn="l" defTabSz="584200" rtl="0" eaLnBrk="1" fontAlgn="auto" latinLnBrk="0" hangingPunct="0">
              <a:lnSpc>
                <a:spcPct val="100000"/>
              </a:lnSpc>
              <a:spcBef>
                <a:spcPts val="0"/>
              </a:spcBef>
              <a:spcAft>
                <a:spcPts val="0"/>
              </a:spcAft>
              <a:buClrTx/>
              <a:buSzTx/>
              <a:buFontTx/>
              <a:buNone/>
              <a:tabLst/>
              <a:defRPr sz="2200"/>
            </a:pPr>
            <a:r>
              <a:rPr kumimoji="0" lang="en-US" sz="2200" b="0" i="0" u="none" strike="noStrike" kern="0" cap="none" spc="0" normalizeH="0" baseline="0" noProof="0" dirty="0">
                <a:ln>
                  <a:noFill/>
                </a:ln>
                <a:solidFill>
                  <a:srgbClr val="00B0F0"/>
                </a:solidFill>
                <a:effectLst/>
                <a:uLnTx/>
                <a:uFillTx/>
                <a:latin typeface="Helvetica"/>
                <a:cs typeface="Helvetica"/>
                <a:sym typeface="Helvetica"/>
              </a:rPr>
              <a:t>In practice we have a rigorous combined practice inspection </a:t>
            </a:r>
          </a:p>
          <a:p>
            <a:pPr marL="0" marR="0" lvl="0" indent="0" algn="l" defTabSz="584200" rtl="0" eaLnBrk="1" fontAlgn="auto" latinLnBrk="0" hangingPunct="0">
              <a:lnSpc>
                <a:spcPct val="100000"/>
              </a:lnSpc>
              <a:spcBef>
                <a:spcPts val="0"/>
              </a:spcBef>
              <a:spcAft>
                <a:spcPts val="0"/>
              </a:spcAft>
              <a:buClrTx/>
              <a:buSzTx/>
              <a:buFontTx/>
              <a:buNone/>
              <a:tabLst/>
              <a:defRPr sz="2200"/>
            </a:pPr>
            <a:r>
              <a:rPr kumimoji="0" lang="en-US" sz="2200" b="0" i="0" u="none" strike="noStrike" kern="0" cap="none" spc="0" normalizeH="0" baseline="0" noProof="0" dirty="0">
                <a:ln>
                  <a:noFill/>
                </a:ln>
                <a:solidFill>
                  <a:srgbClr val="00B0F0"/>
                </a:solidFill>
                <a:effectLst/>
                <a:uLnTx/>
                <a:uFillTx/>
                <a:latin typeface="Helvetica"/>
                <a:cs typeface="Helvetica"/>
                <a:sym typeface="Helvetica"/>
              </a:rPr>
              <a:t>process where nothing can be out of date and we had not </a:t>
            </a:r>
          </a:p>
          <a:p>
            <a:pPr marL="0" marR="0" lvl="0" indent="0" algn="l" defTabSz="584200" rtl="0" eaLnBrk="1" fontAlgn="auto" latinLnBrk="0" hangingPunct="0">
              <a:lnSpc>
                <a:spcPct val="100000"/>
              </a:lnSpc>
              <a:spcBef>
                <a:spcPts val="0"/>
              </a:spcBef>
              <a:spcAft>
                <a:spcPts val="0"/>
              </a:spcAft>
              <a:buClrTx/>
              <a:buSzTx/>
              <a:buFontTx/>
              <a:buNone/>
              <a:tabLst/>
              <a:defRPr sz="2200"/>
            </a:pPr>
            <a:r>
              <a:rPr kumimoji="0" lang="en-US" sz="2200" b="0" i="0" u="none" strike="noStrike" kern="0" cap="none" spc="0" normalizeH="0" baseline="0" noProof="0" dirty="0">
                <a:ln>
                  <a:noFill/>
                </a:ln>
                <a:solidFill>
                  <a:srgbClr val="00B0F0"/>
                </a:solidFill>
                <a:effectLst/>
                <a:uLnTx/>
                <a:uFillTx/>
                <a:latin typeface="Helvetica"/>
                <a:cs typeface="Helvetica"/>
                <a:sym typeface="Helvetica"/>
              </a:rPr>
              <a:t>come across anything in dentistry which had been </a:t>
            </a:r>
          </a:p>
          <a:p>
            <a:pPr marL="0" marR="0" lvl="0" indent="0" algn="l" defTabSz="584200" rtl="0" eaLnBrk="1" fontAlgn="auto" latinLnBrk="0" hangingPunct="0">
              <a:lnSpc>
                <a:spcPct val="100000"/>
              </a:lnSpc>
              <a:spcBef>
                <a:spcPts val="0"/>
              </a:spcBef>
              <a:spcAft>
                <a:spcPts val="0"/>
              </a:spcAft>
              <a:buClrTx/>
              <a:buSzTx/>
              <a:buFontTx/>
              <a:buNone/>
              <a:tabLst/>
              <a:defRPr sz="2200"/>
            </a:pPr>
            <a:r>
              <a:rPr kumimoji="0" lang="en-US" sz="2200" b="0" i="0" u="none" strike="noStrike" kern="0" cap="none" spc="0" normalizeH="0" baseline="0" noProof="0" dirty="0">
                <a:ln>
                  <a:noFill/>
                </a:ln>
                <a:solidFill>
                  <a:srgbClr val="00B0F0"/>
                </a:solidFill>
                <a:effectLst/>
                <a:uLnTx/>
                <a:uFillTx/>
                <a:latin typeface="Helvetica"/>
                <a:cs typeface="Helvetica"/>
                <a:sym typeface="Helvetica"/>
              </a:rPr>
              <a:t>revalidated and used.</a:t>
            </a:r>
          </a:p>
          <a:p>
            <a:pPr marL="0" marR="0" lvl="0" indent="0" algn="l" defTabSz="584200" rtl="0" eaLnBrk="1" fontAlgn="auto" latinLnBrk="0" hangingPunct="0">
              <a:lnSpc>
                <a:spcPct val="100000"/>
              </a:lnSpc>
              <a:spcBef>
                <a:spcPts val="0"/>
              </a:spcBef>
              <a:spcAft>
                <a:spcPts val="0"/>
              </a:spcAft>
              <a:buClrTx/>
              <a:buSzTx/>
              <a:buFontTx/>
              <a:buNone/>
              <a:tabLst/>
              <a:defRPr sz="2200"/>
            </a:pPr>
            <a:endParaRPr kumimoji="0" lang="en-US" sz="2200" b="0" i="0" u="none" strike="noStrike" kern="0" cap="none" spc="0" normalizeH="0" baseline="0" noProof="0" dirty="0">
              <a:ln>
                <a:noFill/>
              </a:ln>
              <a:solidFill>
                <a:srgbClr val="00B0F0"/>
              </a:solidFill>
              <a:effectLst/>
              <a:uLnTx/>
              <a:uFillTx/>
              <a:latin typeface="Helvetica"/>
              <a:cs typeface="Helvetica"/>
              <a:sym typeface="Helvetica"/>
            </a:endParaRPr>
          </a:p>
          <a:p>
            <a:pPr marL="0" marR="0" lvl="0" indent="0" algn="l" defTabSz="584200" rtl="0" eaLnBrk="1" fontAlgn="auto" latinLnBrk="0" hangingPunct="0">
              <a:lnSpc>
                <a:spcPct val="100000"/>
              </a:lnSpc>
              <a:spcBef>
                <a:spcPts val="0"/>
              </a:spcBef>
              <a:spcAft>
                <a:spcPts val="0"/>
              </a:spcAft>
              <a:buClrTx/>
              <a:buSzTx/>
              <a:buFontTx/>
              <a:buNone/>
              <a:tabLst/>
              <a:defRPr sz="2200"/>
            </a:pPr>
            <a:r>
              <a:rPr kumimoji="0" lang="en-US" sz="2200" b="0" i="0" u="none" strike="noStrike" kern="0" cap="none" spc="0" normalizeH="0" baseline="0" noProof="0" dirty="0">
                <a:ln>
                  <a:noFill/>
                </a:ln>
                <a:solidFill>
                  <a:srgbClr val="000000"/>
                </a:solidFill>
                <a:effectLst/>
                <a:uLnTx/>
                <a:uFillTx/>
                <a:latin typeface="Helvetica"/>
                <a:cs typeface="Helvetica"/>
                <a:sym typeface="Helvetica"/>
              </a:rPr>
              <a:t>The documentation produced did not state that the masks </a:t>
            </a:r>
          </a:p>
          <a:p>
            <a:pPr marL="0" marR="0" lvl="0" indent="0" algn="l" defTabSz="584200" rtl="0" eaLnBrk="1" fontAlgn="auto" latinLnBrk="0" hangingPunct="0">
              <a:lnSpc>
                <a:spcPct val="100000"/>
              </a:lnSpc>
              <a:spcBef>
                <a:spcPts val="0"/>
              </a:spcBef>
              <a:spcAft>
                <a:spcPts val="0"/>
              </a:spcAft>
              <a:buClrTx/>
              <a:buSzTx/>
              <a:buFontTx/>
              <a:buNone/>
              <a:tabLst/>
              <a:defRPr sz="2200"/>
            </a:pPr>
            <a:r>
              <a:rPr kumimoji="0" lang="en-US" sz="2200" b="0" i="0" u="none" strike="noStrike" kern="0" cap="none" spc="0" normalizeH="0" baseline="0" noProof="0" dirty="0">
                <a:ln>
                  <a:noFill/>
                </a:ln>
                <a:solidFill>
                  <a:srgbClr val="000000"/>
                </a:solidFill>
                <a:effectLst/>
                <a:uLnTx/>
                <a:uFillTx/>
                <a:latin typeface="Helvetica"/>
                <a:cs typeface="Helvetica"/>
                <a:sym typeface="Helvetica"/>
              </a:rPr>
              <a:t>had passed and advised that the mask material be verified </a:t>
            </a:r>
          </a:p>
          <a:p>
            <a:pPr marL="0" marR="0" lvl="0" indent="0" algn="l" defTabSz="584200" rtl="0" eaLnBrk="1" fontAlgn="auto" latinLnBrk="0" hangingPunct="0">
              <a:lnSpc>
                <a:spcPct val="100000"/>
              </a:lnSpc>
              <a:spcBef>
                <a:spcPts val="0"/>
              </a:spcBef>
              <a:spcAft>
                <a:spcPts val="0"/>
              </a:spcAft>
              <a:buClrTx/>
              <a:buSzTx/>
              <a:buFontTx/>
              <a:buNone/>
              <a:tabLst/>
              <a:defRPr sz="2200"/>
            </a:pPr>
            <a:r>
              <a:rPr kumimoji="0" lang="en-US" sz="2200" b="0" i="0" u="none" strike="noStrike" kern="0" cap="none" spc="0" normalizeH="0" baseline="0" noProof="0" dirty="0">
                <a:ln>
                  <a:noFill/>
                </a:ln>
                <a:solidFill>
                  <a:srgbClr val="000000"/>
                </a:solidFill>
                <a:effectLst/>
                <a:uLnTx/>
                <a:uFillTx/>
                <a:latin typeface="Helvetica"/>
                <a:cs typeface="Helvetica"/>
                <a:sym typeface="Helvetica"/>
              </a:rPr>
              <a:t>by the manufacturer. The manufacturer 3M have not verified </a:t>
            </a:r>
          </a:p>
          <a:p>
            <a:pPr marL="0" marR="0" lvl="0" indent="0" algn="l" defTabSz="584200" rtl="0" eaLnBrk="1" fontAlgn="auto" latinLnBrk="0" hangingPunct="0">
              <a:lnSpc>
                <a:spcPct val="100000"/>
              </a:lnSpc>
              <a:spcBef>
                <a:spcPts val="0"/>
              </a:spcBef>
              <a:spcAft>
                <a:spcPts val="0"/>
              </a:spcAft>
              <a:buClrTx/>
              <a:buSzTx/>
              <a:buFontTx/>
              <a:buNone/>
              <a:tabLst/>
              <a:defRPr sz="2200"/>
            </a:pPr>
            <a:r>
              <a:rPr kumimoji="0" lang="en-US" sz="2200" b="0" i="0" u="none" strike="noStrike" kern="0" cap="none" spc="0" normalizeH="0" baseline="0" noProof="0" dirty="0">
                <a:ln>
                  <a:noFill/>
                </a:ln>
                <a:solidFill>
                  <a:srgbClr val="000000"/>
                </a:solidFill>
                <a:effectLst/>
                <a:uLnTx/>
                <a:uFillTx/>
                <a:latin typeface="Helvetica"/>
                <a:cs typeface="Helvetica"/>
                <a:sym typeface="Helvetica"/>
              </a:rPr>
              <a:t>the material. </a:t>
            </a:r>
          </a:p>
          <a:p>
            <a:pPr marL="0" marR="0" lvl="0" indent="0" algn="l" defTabSz="584200" rtl="0" eaLnBrk="1" fontAlgn="auto" latinLnBrk="0" hangingPunct="0">
              <a:lnSpc>
                <a:spcPct val="100000"/>
              </a:lnSpc>
              <a:spcBef>
                <a:spcPts val="0"/>
              </a:spcBef>
              <a:spcAft>
                <a:spcPts val="0"/>
              </a:spcAft>
              <a:buClrTx/>
              <a:buSzTx/>
              <a:buFontTx/>
              <a:buNone/>
              <a:tabLst/>
              <a:defRPr sz="2200"/>
            </a:pPr>
            <a:endParaRPr kumimoji="0" lang="en-US" sz="2200" b="0" i="0" u="none" strike="noStrike" kern="0" cap="none" spc="0" normalizeH="0" baseline="0" noProof="0" dirty="0">
              <a:ln>
                <a:noFill/>
              </a:ln>
              <a:solidFill>
                <a:srgbClr val="000000"/>
              </a:solidFill>
              <a:effectLst/>
              <a:uLnTx/>
              <a:uFillTx/>
              <a:latin typeface="Helvetica"/>
              <a:cs typeface="Helvetica"/>
              <a:sym typeface="Helvetica"/>
            </a:endParaRPr>
          </a:p>
          <a:p>
            <a:pPr marL="0" marR="0" lvl="0" indent="0" algn="l" defTabSz="584200" rtl="0" eaLnBrk="1" fontAlgn="auto" latinLnBrk="0" hangingPunct="0">
              <a:lnSpc>
                <a:spcPct val="100000"/>
              </a:lnSpc>
              <a:spcBef>
                <a:spcPts val="0"/>
              </a:spcBef>
              <a:spcAft>
                <a:spcPts val="0"/>
              </a:spcAft>
              <a:buClrTx/>
              <a:buSzTx/>
              <a:buFontTx/>
              <a:buNone/>
              <a:tabLst/>
              <a:defRPr sz="2200"/>
            </a:pPr>
            <a:r>
              <a:rPr kumimoji="0" lang="en-US" sz="2200" b="0" i="0" u="none" strike="noStrike" kern="0" cap="none" spc="0" normalizeH="0" baseline="0" noProof="0" dirty="0">
                <a:ln>
                  <a:noFill/>
                </a:ln>
                <a:solidFill>
                  <a:srgbClr val="000000"/>
                </a:solidFill>
                <a:effectLst/>
                <a:uLnTx/>
                <a:uFillTx/>
                <a:latin typeface="Helvetica"/>
                <a:cs typeface="Helvetica"/>
                <a:sym typeface="Helvetica"/>
              </a:rPr>
              <a:t>The HSE (Health and Safety Executive) were involved in the </a:t>
            </a:r>
          </a:p>
          <a:p>
            <a:pPr marL="0" marR="0" lvl="0" indent="0" algn="l" defTabSz="584200" rtl="0" eaLnBrk="1" fontAlgn="auto" latinLnBrk="0" hangingPunct="0">
              <a:lnSpc>
                <a:spcPct val="100000"/>
              </a:lnSpc>
              <a:spcBef>
                <a:spcPts val="0"/>
              </a:spcBef>
              <a:spcAft>
                <a:spcPts val="0"/>
              </a:spcAft>
              <a:buClrTx/>
              <a:buSzTx/>
              <a:buFontTx/>
              <a:buNone/>
              <a:tabLst/>
              <a:defRPr sz="2200"/>
            </a:pPr>
            <a:r>
              <a:rPr kumimoji="0" lang="en-US" sz="2200" b="0" i="0" u="none" strike="noStrike" kern="0" cap="none" spc="0" normalizeH="0" baseline="0" noProof="0" dirty="0">
                <a:ln>
                  <a:noFill/>
                </a:ln>
                <a:solidFill>
                  <a:srgbClr val="000000"/>
                </a:solidFill>
                <a:effectLst/>
                <a:uLnTx/>
                <a:uFillTx/>
                <a:latin typeface="Helvetica"/>
                <a:cs typeface="Helvetica"/>
                <a:sym typeface="Helvetica"/>
              </a:rPr>
              <a:t>revalidation process and have simply stated that the masks </a:t>
            </a:r>
          </a:p>
          <a:p>
            <a:pPr marL="0" marR="0" lvl="0" indent="0" algn="l" defTabSz="584200" rtl="0" eaLnBrk="1" fontAlgn="auto" latinLnBrk="0" hangingPunct="0">
              <a:lnSpc>
                <a:spcPct val="100000"/>
              </a:lnSpc>
              <a:spcBef>
                <a:spcPts val="0"/>
              </a:spcBef>
              <a:spcAft>
                <a:spcPts val="0"/>
              </a:spcAft>
              <a:buClrTx/>
              <a:buSzTx/>
              <a:buFontTx/>
              <a:buNone/>
              <a:tabLst/>
              <a:defRPr sz="2200"/>
            </a:pPr>
            <a:r>
              <a:rPr kumimoji="0" lang="en-US" sz="2200" b="0" i="0" u="none" strike="noStrike" kern="0" cap="none" spc="0" normalizeH="0" baseline="0" noProof="0" dirty="0">
                <a:ln>
                  <a:noFill/>
                </a:ln>
                <a:solidFill>
                  <a:srgbClr val="000000"/>
                </a:solidFill>
                <a:effectLst/>
                <a:uLnTx/>
                <a:uFillTx/>
                <a:latin typeface="Helvetica"/>
                <a:cs typeface="Helvetica"/>
                <a:sym typeface="Helvetica"/>
              </a:rPr>
              <a:t>did not fail the test. They have not said that they passed. </a:t>
            </a:r>
          </a:p>
          <a:p>
            <a:pPr marL="0" marR="0" lvl="0" indent="0" algn="l" defTabSz="584200" rtl="0" eaLnBrk="1" fontAlgn="auto" latinLnBrk="0" hangingPunct="0">
              <a:lnSpc>
                <a:spcPct val="100000"/>
              </a:lnSpc>
              <a:spcBef>
                <a:spcPts val="0"/>
              </a:spcBef>
              <a:spcAft>
                <a:spcPts val="0"/>
              </a:spcAft>
              <a:buClrTx/>
              <a:buSzTx/>
              <a:buFontTx/>
              <a:buNone/>
              <a:tabLst/>
              <a:defRPr sz="2200"/>
            </a:pPr>
            <a:r>
              <a:rPr kumimoji="0" lang="en-US" sz="2200" b="0" i="0" u="none" strike="noStrike" kern="0" cap="none" spc="0" normalizeH="0" baseline="0" noProof="0" dirty="0">
                <a:ln>
                  <a:noFill/>
                </a:ln>
                <a:solidFill>
                  <a:srgbClr val="000000"/>
                </a:solidFill>
                <a:effectLst/>
                <a:uLnTx/>
                <a:uFillTx/>
                <a:latin typeface="Helvetica"/>
                <a:cs typeface="Helvetica"/>
                <a:sym typeface="Helvetica"/>
              </a:rPr>
              <a:t>We are still waiting for the HSE to simply say that the masks </a:t>
            </a:r>
          </a:p>
          <a:p>
            <a:pPr marL="0" marR="0" lvl="0" indent="0" algn="l" defTabSz="584200" rtl="0" eaLnBrk="1" fontAlgn="auto" latinLnBrk="0" hangingPunct="0">
              <a:lnSpc>
                <a:spcPct val="100000"/>
              </a:lnSpc>
              <a:spcBef>
                <a:spcPts val="0"/>
              </a:spcBef>
              <a:spcAft>
                <a:spcPts val="0"/>
              </a:spcAft>
              <a:buClrTx/>
              <a:buSzTx/>
              <a:buFontTx/>
              <a:buNone/>
              <a:tabLst/>
              <a:defRPr sz="2200"/>
            </a:pPr>
            <a:r>
              <a:rPr kumimoji="0" lang="en-US" sz="2200" b="0" i="0" u="none" strike="noStrike" kern="0" cap="none" spc="0" normalizeH="0" baseline="0" noProof="0" dirty="0">
                <a:ln>
                  <a:noFill/>
                </a:ln>
                <a:solidFill>
                  <a:srgbClr val="000000"/>
                </a:solidFill>
                <a:effectLst/>
                <a:uLnTx/>
                <a:uFillTx/>
                <a:latin typeface="Helvetica"/>
                <a:cs typeface="Helvetica"/>
                <a:sym typeface="Helvetica"/>
              </a:rPr>
              <a:t>passed the tests and are safe to use.</a:t>
            </a:r>
          </a:p>
          <a:p>
            <a:pPr marL="0" marR="0" lvl="0" indent="0" algn="l" defTabSz="584200" rtl="0" eaLnBrk="1" fontAlgn="auto" latinLnBrk="0" hangingPunct="0">
              <a:lnSpc>
                <a:spcPct val="100000"/>
              </a:lnSpc>
              <a:spcBef>
                <a:spcPts val="0"/>
              </a:spcBef>
              <a:spcAft>
                <a:spcPts val="0"/>
              </a:spcAft>
              <a:buClrTx/>
              <a:buSzTx/>
              <a:buFontTx/>
              <a:buNone/>
              <a:tabLst/>
              <a:defRPr sz="2200"/>
            </a:pPr>
            <a:endParaRPr kumimoji="0" lang="en-US" sz="2200" b="0" i="0" u="none" strike="noStrike" kern="0" cap="none" spc="0" normalizeH="0" baseline="0" noProof="0" dirty="0">
              <a:ln>
                <a:noFill/>
              </a:ln>
              <a:solidFill>
                <a:srgbClr val="000000"/>
              </a:solidFill>
              <a:effectLst/>
              <a:uLnTx/>
              <a:uFillTx/>
              <a:latin typeface="Helvetica"/>
              <a:cs typeface="Helvetica"/>
              <a:sym typeface="Helvetica"/>
            </a:endParaRPr>
          </a:p>
          <a:p>
            <a:br>
              <a:rPr lang="en-US" sz="2400" dirty="0"/>
            </a:br>
            <a:endParaRPr lang="en-GB" sz="2400" dirty="0"/>
          </a:p>
        </p:txBody>
      </p:sp>
      <p:pic>
        <p:nvPicPr>
          <p:cNvPr id="7" name="Picture 6" descr="Text&#10;&#10;Description automatically generated">
            <a:extLst>
              <a:ext uri="{FF2B5EF4-FFF2-40B4-BE49-F238E27FC236}">
                <a16:creationId xmlns:a16="http://schemas.microsoft.com/office/drawing/2014/main" id="{2F1F8A93-5D71-4AEF-834F-31E9201AA5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9751" y="3445062"/>
            <a:ext cx="3295650" cy="5048250"/>
          </a:xfrm>
          <a:prstGeom prst="rect">
            <a:avLst/>
          </a:prstGeom>
        </p:spPr>
      </p:pic>
    </p:spTree>
    <p:extLst>
      <p:ext uri="{BB962C8B-B14F-4D97-AF65-F5344CB8AC3E}">
        <p14:creationId xmlns:p14="http://schemas.microsoft.com/office/powerpoint/2010/main" val="45594535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accent1">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DF606-C495-4227-A74C-DAFF5719B926}"/>
              </a:ext>
            </a:extLst>
          </p:cNvPr>
          <p:cNvSpPr>
            <a:spLocks noGrp="1"/>
          </p:cNvSpPr>
          <p:nvPr>
            <p:ph type="title"/>
          </p:nvPr>
        </p:nvSpPr>
        <p:spPr>
          <a:xfrm>
            <a:off x="650875" y="364191"/>
            <a:ext cx="11703050" cy="1114985"/>
          </a:xfrm>
        </p:spPr>
        <p:txBody>
          <a:bodyPr/>
          <a:lstStyle/>
          <a:p>
            <a:r>
              <a:rPr lang="en-GB" sz="4800" dirty="0">
                <a:solidFill>
                  <a:schemeClr val="bg1"/>
                </a:solidFill>
              </a:rPr>
              <a:t>The </a:t>
            </a:r>
            <a:r>
              <a:rPr lang="en-GB" sz="4800" dirty="0" err="1">
                <a:solidFill>
                  <a:schemeClr val="bg1"/>
                </a:solidFill>
              </a:rPr>
              <a:t>Covid</a:t>
            </a:r>
            <a:r>
              <a:rPr lang="en-GB" sz="4800" dirty="0">
                <a:solidFill>
                  <a:schemeClr val="bg1"/>
                </a:solidFill>
              </a:rPr>
              <a:t> Timeline</a:t>
            </a:r>
            <a:br>
              <a:rPr lang="en-GB" sz="1200" dirty="0">
                <a:solidFill>
                  <a:schemeClr val="bg1"/>
                </a:solidFill>
              </a:rPr>
            </a:br>
            <a:endParaRPr lang="en-GB" dirty="0"/>
          </a:p>
        </p:txBody>
      </p:sp>
      <p:sp>
        <p:nvSpPr>
          <p:cNvPr id="3" name="Text Placeholder 2">
            <a:extLst>
              <a:ext uri="{FF2B5EF4-FFF2-40B4-BE49-F238E27FC236}">
                <a16:creationId xmlns:a16="http://schemas.microsoft.com/office/drawing/2014/main" id="{E8AF07D1-1632-4313-A456-C679CC1EB2F6}"/>
              </a:ext>
            </a:extLst>
          </p:cNvPr>
          <p:cNvSpPr>
            <a:spLocks noGrp="1"/>
          </p:cNvSpPr>
          <p:nvPr>
            <p:ph type="body" idx="1"/>
          </p:nvPr>
        </p:nvSpPr>
        <p:spPr>
          <a:xfrm>
            <a:off x="650875" y="1260288"/>
            <a:ext cx="11703050" cy="7233024"/>
          </a:xfrm>
        </p:spPr>
        <p:txBody>
          <a:bodyPr>
            <a:noAutofit/>
          </a:bodyPr>
          <a:lstStyle/>
          <a:p>
            <a:pPr>
              <a:defRPr sz="2200"/>
            </a:pPr>
            <a:r>
              <a:rPr lang="en-GB" sz="3200" dirty="0">
                <a:solidFill>
                  <a:srgbClr val="00B0F0"/>
                </a:solidFill>
              </a:rPr>
              <a:t>September 2020</a:t>
            </a:r>
          </a:p>
          <a:p>
            <a:pPr marL="0" marR="0" lvl="0" indent="0" algn="l" defTabSz="584200" rtl="0" eaLnBrk="1" fontAlgn="auto" latinLnBrk="0" hangingPunct="0">
              <a:lnSpc>
                <a:spcPct val="100000"/>
              </a:lnSpc>
              <a:spcBef>
                <a:spcPts val="0"/>
              </a:spcBef>
              <a:spcAft>
                <a:spcPts val="0"/>
              </a:spcAft>
              <a:buClrTx/>
              <a:buSzTx/>
              <a:buFontTx/>
              <a:buNone/>
              <a:tabLst/>
              <a:defRPr sz="2200"/>
            </a:pPr>
            <a:endParaRPr kumimoji="0" lang="en-US" sz="2200" b="0" i="0" u="none" strike="noStrike" kern="0" cap="none" spc="0" normalizeH="0" baseline="0" noProof="0" dirty="0">
              <a:ln>
                <a:noFill/>
              </a:ln>
              <a:solidFill>
                <a:schemeClr val="bg1"/>
              </a:solidFill>
              <a:effectLst/>
              <a:uLnTx/>
              <a:uFillTx/>
              <a:latin typeface="Helvetica"/>
              <a:cs typeface="Helvetica"/>
              <a:sym typeface="Helvetica"/>
            </a:endParaRPr>
          </a:p>
          <a:p>
            <a:pPr marL="0" marR="0" lvl="0" indent="0" algn="l" defTabSz="584200" rtl="0" eaLnBrk="1" fontAlgn="auto" latinLnBrk="0" hangingPunct="0">
              <a:lnSpc>
                <a:spcPct val="100000"/>
              </a:lnSpc>
              <a:spcBef>
                <a:spcPts val="0"/>
              </a:spcBef>
              <a:spcAft>
                <a:spcPts val="0"/>
              </a:spcAft>
              <a:buClrTx/>
              <a:buSzTx/>
              <a:buFontTx/>
              <a:buNone/>
              <a:tabLst/>
              <a:defRPr sz="2200"/>
            </a:pPr>
            <a:r>
              <a:rPr kumimoji="0" lang="en-US" sz="2400" b="0" i="0" u="none" strike="noStrike" kern="0" cap="none" spc="0" normalizeH="0" baseline="0" noProof="0" dirty="0">
                <a:ln>
                  <a:noFill/>
                </a:ln>
                <a:solidFill>
                  <a:schemeClr val="bg1"/>
                </a:solidFill>
                <a:effectLst/>
                <a:uLnTx/>
                <a:uFillTx/>
                <a:latin typeface="Helvetica"/>
                <a:cs typeface="Helvetica"/>
                <a:sym typeface="Helvetica"/>
              </a:rPr>
              <a:t>Open courses </a:t>
            </a:r>
          </a:p>
          <a:p>
            <a:pPr marL="0" marR="0" lvl="0" indent="0" algn="l" defTabSz="584200" rtl="0" eaLnBrk="1" fontAlgn="auto" latinLnBrk="0" hangingPunct="0">
              <a:lnSpc>
                <a:spcPct val="100000"/>
              </a:lnSpc>
              <a:spcBef>
                <a:spcPts val="0"/>
              </a:spcBef>
              <a:spcAft>
                <a:spcPts val="0"/>
              </a:spcAft>
              <a:buClrTx/>
              <a:buSzTx/>
              <a:buFontTx/>
              <a:buNone/>
              <a:tabLst/>
              <a:defRPr sz="2200"/>
            </a:pPr>
            <a:endParaRPr lang="en-US" sz="2200" dirty="0">
              <a:solidFill>
                <a:schemeClr val="bg1"/>
              </a:solidFill>
              <a:latin typeface="Helvetica"/>
              <a:cs typeface="Helvetica"/>
            </a:endParaRPr>
          </a:p>
          <a:p>
            <a:pPr marL="0" marR="0" lvl="0" indent="0" algn="l" defTabSz="584200" rtl="0" eaLnBrk="1" fontAlgn="auto" latinLnBrk="0" hangingPunct="0">
              <a:lnSpc>
                <a:spcPct val="100000"/>
              </a:lnSpc>
              <a:spcBef>
                <a:spcPts val="0"/>
              </a:spcBef>
              <a:spcAft>
                <a:spcPts val="0"/>
              </a:spcAft>
              <a:buClrTx/>
              <a:buSzTx/>
              <a:buFontTx/>
              <a:buNone/>
              <a:tabLst/>
              <a:defRPr sz="2200"/>
            </a:pPr>
            <a:r>
              <a:rPr kumimoji="0" lang="en-US" sz="2400" b="0" i="0" u="none" strike="noStrike" kern="0" cap="none" spc="0" normalizeH="0" baseline="0" noProof="0" dirty="0">
                <a:ln>
                  <a:noFill/>
                </a:ln>
                <a:solidFill>
                  <a:srgbClr val="00B0F0"/>
                </a:solidFill>
                <a:effectLst/>
                <a:uLnTx/>
                <a:uFillTx/>
                <a:latin typeface="Helvetica"/>
                <a:cs typeface="Helvetica"/>
                <a:sym typeface="Helvetica"/>
              </a:rPr>
              <a:t>SG said they would not be paid in addition to the Covid support payments. </a:t>
            </a:r>
          </a:p>
          <a:p>
            <a:pPr marL="0" marR="0" lvl="0" indent="0" algn="l" defTabSz="584200" rtl="0" eaLnBrk="1" fontAlgn="auto" latinLnBrk="0" hangingPunct="0">
              <a:lnSpc>
                <a:spcPct val="100000"/>
              </a:lnSpc>
              <a:spcBef>
                <a:spcPts val="0"/>
              </a:spcBef>
              <a:spcAft>
                <a:spcPts val="0"/>
              </a:spcAft>
              <a:buClrTx/>
              <a:buSzTx/>
              <a:buFontTx/>
              <a:buNone/>
              <a:tabLst/>
              <a:defRPr sz="2200"/>
            </a:pPr>
            <a:r>
              <a:rPr kumimoji="0" lang="en-US" sz="2400" b="0" i="0" u="none" strike="noStrike" kern="0" cap="none" spc="0" normalizeH="0" baseline="0" noProof="0" dirty="0">
                <a:ln>
                  <a:noFill/>
                </a:ln>
                <a:solidFill>
                  <a:srgbClr val="00B0F0"/>
                </a:solidFill>
                <a:effectLst/>
                <a:uLnTx/>
                <a:uFillTx/>
                <a:latin typeface="Helvetica"/>
                <a:cs typeface="Helvetica"/>
                <a:sym typeface="Helvetica"/>
              </a:rPr>
              <a:t>SDPC did not agree with this course of action and believed it </a:t>
            </a:r>
            <a:r>
              <a:rPr lang="en-US" sz="2400" dirty="0">
                <a:solidFill>
                  <a:srgbClr val="00B0F0"/>
                </a:solidFill>
                <a:latin typeface="Helvetica"/>
                <a:cs typeface="Helvetica"/>
              </a:rPr>
              <a:t>was</a:t>
            </a:r>
            <a:r>
              <a:rPr kumimoji="0" lang="en-US" sz="2400" b="0" i="0" u="none" strike="noStrike" kern="0" cap="none" spc="0" normalizeH="0" baseline="0" noProof="0" dirty="0">
                <a:ln>
                  <a:noFill/>
                </a:ln>
                <a:solidFill>
                  <a:srgbClr val="00B0F0"/>
                </a:solidFill>
                <a:effectLst/>
                <a:uLnTx/>
                <a:uFillTx/>
                <a:latin typeface="Helvetica"/>
                <a:cs typeface="Helvetica"/>
                <a:sym typeface="Helvetica"/>
              </a:rPr>
              <a:t> unfair and possibly discriminatory. We asked that all submissions be treated as if they had been processed in one month as rejections and queries from PSD could result in multiple deductions from </a:t>
            </a:r>
            <a:r>
              <a:rPr lang="en-US" sz="2400" dirty="0">
                <a:solidFill>
                  <a:srgbClr val="00B0F0"/>
                </a:solidFill>
                <a:latin typeface="Helvetica"/>
                <a:cs typeface="Helvetica"/>
              </a:rPr>
              <a:t>C</a:t>
            </a:r>
            <a:r>
              <a:rPr kumimoji="0" lang="en-US" sz="2400" b="0" i="0" u="none" strike="noStrike" kern="0" cap="none" spc="0" normalizeH="0" baseline="0" noProof="0" dirty="0" err="1">
                <a:ln>
                  <a:noFill/>
                </a:ln>
                <a:solidFill>
                  <a:srgbClr val="00B0F0"/>
                </a:solidFill>
                <a:effectLst/>
                <a:uLnTx/>
                <a:uFillTx/>
                <a:latin typeface="Helvetica"/>
                <a:cs typeface="Helvetica"/>
                <a:sym typeface="Helvetica"/>
              </a:rPr>
              <a:t>ovid</a:t>
            </a:r>
            <a:r>
              <a:rPr kumimoji="0" lang="en-US" sz="2400" b="0" i="0" u="none" strike="noStrike" kern="0" cap="none" spc="0" normalizeH="0" baseline="0" noProof="0" dirty="0">
                <a:ln>
                  <a:noFill/>
                </a:ln>
                <a:solidFill>
                  <a:srgbClr val="00B0F0"/>
                </a:solidFill>
                <a:effectLst/>
                <a:uLnTx/>
                <a:uFillTx/>
                <a:latin typeface="Helvetica"/>
                <a:cs typeface="Helvetica"/>
                <a:sym typeface="Helvetica"/>
              </a:rPr>
              <a:t> support payments over successive months.</a:t>
            </a:r>
          </a:p>
          <a:p>
            <a:pPr marL="0" marR="0" lvl="0" indent="0" algn="l" defTabSz="584200" rtl="0" eaLnBrk="1" fontAlgn="auto" latinLnBrk="0" hangingPunct="0">
              <a:lnSpc>
                <a:spcPct val="100000"/>
              </a:lnSpc>
              <a:spcBef>
                <a:spcPts val="0"/>
              </a:spcBef>
              <a:spcAft>
                <a:spcPts val="0"/>
              </a:spcAft>
              <a:buClrTx/>
              <a:buSzTx/>
              <a:buFontTx/>
              <a:buNone/>
              <a:tabLst/>
              <a:defRPr sz="2200"/>
            </a:pPr>
            <a:endParaRPr kumimoji="0" lang="en-US" sz="2400" b="0" i="0" u="none" strike="noStrike" kern="0" cap="none" spc="0" normalizeH="0" baseline="0" noProof="0" dirty="0">
              <a:ln>
                <a:noFill/>
              </a:ln>
              <a:solidFill>
                <a:schemeClr val="bg1"/>
              </a:solidFill>
              <a:effectLst/>
              <a:uLnTx/>
              <a:uFillTx/>
              <a:latin typeface="Helvetica"/>
              <a:cs typeface="Helvetica"/>
              <a:sym typeface="Helvetica"/>
            </a:endParaRPr>
          </a:p>
          <a:p>
            <a:pPr marL="0" marR="0" lvl="0" indent="0" algn="l" defTabSz="584200" rtl="0" eaLnBrk="1" fontAlgn="auto" latinLnBrk="0" hangingPunct="0">
              <a:lnSpc>
                <a:spcPct val="100000"/>
              </a:lnSpc>
              <a:spcBef>
                <a:spcPts val="0"/>
              </a:spcBef>
              <a:spcAft>
                <a:spcPts val="0"/>
              </a:spcAft>
              <a:buClrTx/>
              <a:buSzTx/>
              <a:buFontTx/>
              <a:buNone/>
              <a:tabLst/>
              <a:defRPr sz="2200"/>
            </a:pPr>
            <a:r>
              <a:rPr kumimoji="0" lang="en-US" sz="2400" b="0" i="0" u="none" strike="noStrike" kern="0" cap="none" spc="0" normalizeH="0" baseline="0" noProof="0" dirty="0">
                <a:ln>
                  <a:noFill/>
                </a:ln>
                <a:solidFill>
                  <a:schemeClr val="bg1"/>
                </a:solidFill>
                <a:effectLst/>
                <a:uLnTx/>
                <a:uFillTx/>
                <a:latin typeface="Helvetica"/>
                <a:cs typeface="Helvetica"/>
                <a:sym typeface="Helvetica"/>
              </a:rPr>
              <a:t>Pay Uplift</a:t>
            </a:r>
          </a:p>
          <a:p>
            <a:pPr marL="0" marR="0" lvl="0" indent="0" algn="l" defTabSz="584200" rtl="0" eaLnBrk="1" fontAlgn="auto" latinLnBrk="0" hangingPunct="0">
              <a:lnSpc>
                <a:spcPct val="100000"/>
              </a:lnSpc>
              <a:spcBef>
                <a:spcPts val="0"/>
              </a:spcBef>
              <a:spcAft>
                <a:spcPts val="0"/>
              </a:spcAft>
              <a:buClrTx/>
              <a:buSzTx/>
              <a:buFontTx/>
              <a:buNone/>
              <a:tabLst/>
              <a:defRPr sz="2200"/>
            </a:pPr>
            <a:endParaRPr kumimoji="0" lang="en-US" sz="2200" b="0" i="0" u="none" strike="noStrike" kern="0" cap="none" spc="0" normalizeH="0" baseline="0" noProof="0" dirty="0">
              <a:ln>
                <a:noFill/>
              </a:ln>
              <a:solidFill>
                <a:schemeClr val="bg1"/>
              </a:solidFill>
              <a:effectLst/>
              <a:uLnTx/>
              <a:uFillTx/>
              <a:latin typeface="Helvetica"/>
              <a:cs typeface="Helvetica"/>
              <a:sym typeface="Helvetica"/>
            </a:endParaRPr>
          </a:p>
          <a:p>
            <a:pPr marL="0" marR="0" lvl="0" indent="0" algn="l" defTabSz="584200" rtl="0" eaLnBrk="1" fontAlgn="auto" latinLnBrk="0" hangingPunct="0">
              <a:lnSpc>
                <a:spcPct val="100000"/>
              </a:lnSpc>
              <a:spcBef>
                <a:spcPts val="0"/>
              </a:spcBef>
              <a:spcAft>
                <a:spcPts val="0"/>
              </a:spcAft>
              <a:buClrTx/>
              <a:buSzTx/>
              <a:buFontTx/>
              <a:buNone/>
              <a:tabLst/>
              <a:defRPr sz="2200"/>
            </a:pPr>
            <a:r>
              <a:rPr lang="en-US" sz="2400" dirty="0">
                <a:latin typeface="Helvetica"/>
                <a:cs typeface="Helvetica"/>
              </a:rPr>
              <a:t>SG applied 2.8% as recommended by DDRB to cap con and </a:t>
            </a:r>
            <a:r>
              <a:rPr lang="en-US" sz="2400" dirty="0" err="1">
                <a:latin typeface="Helvetica"/>
                <a:cs typeface="Helvetica"/>
              </a:rPr>
              <a:t>ios</a:t>
            </a:r>
            <a:r>
              <a:rPr lang="en-US" sz="2400" dirty="0">
                <a:latin typeface="Helvetica"/>
                <a:cs typeface="Helvetica"/>
              </a:rPr>
              <a:t>. Our position was that it should have been applied to all allowances in addition to this and especially GDPA since it is based on </a:t>
            </a:r>
            <a:r>
              <a:rPr lang="en-US" sz="2400" dirty="0" err="1">
                <a:latin typeface="Helvetica"/>
                <a:cs typeface="Helvetica"/>
              </a:rPr>
              <a:t>ios</a:t>
            </a:r>
            <a:r>
              <a:rPr lang="en-US" sz="2400" dirty="0">
                <a:latin typeface="Helvetica"/>
                <a:cs typeface="Helvetica"/>
              </a:rPr>
              <a:t> payments. SG refused to do this, and we asked them to calculate what the actual uplift would be as it was not 2.8%. I have already informed the DDRB of this application of the uplift in order for them to make it more transparent in the future what the recommended uplift should apply to. The uplift has been applied and paid to the November, paid December Schedule (and backdated to April 2020).</a:t>
            </a:r>
          </a:p>
          <a:p>
            <a:pPr marL="0" marR="0" lvl="0" indent="0" algn="l" defTabSz="584200" rtl="0" eaLnBrk="1" fontAlgn="auto" latinLnBrk="0" hangingPunct="0">
              <a:lnSpc>
                <a:spcPct val="100000"/>
              </a:lnSpc>
              <a:spcBef>
                <a:spcPts val="0"/>
              </a:spcBef>
              <a:spcAft>
                <a:spcPts val="0"/>
              </a:spcAft>
              <a:buClrTx/>
              <a:buSzTx/>
              <a:buFontTx/>
              <a:buNone/>
              <a:tabLst/>
              <a:defRPr sz="2200"/>
            </a:pPr>
            <a:endParaRPr kumimoji="0" lang="en-US" sz="2200" b="0" i="0" u="none" strike="noStrike" kern="0" cap="none" spc="0" normalizeH="0" baseline="0" noProof="0" dirty="0">
              <a:ln>
                <a:noFill/>
              </a:ln>
              <a:solidFill>
                <a:srgbClr val="000000"/>
              </a:solidFill>
              <a:effectLst/>
              <a:uLnTx/>
              <a:uFillTx/>
              <a:latin typeface="Helvetica"/>
              <a:cs typeface="Helvetica"/>
              <a:sym typeface="Helvetica"/>
            </a:endParaRPr>
          </a:p>
          <a:p>
            <a:pPr marL="0" marR="0" lvl="0" indent="0" algn="l" defTabSz="584200" rtl="0" eaLnBrk="1" fontAlgn="auto" latinLnBrk="0" hangingPunct="0">
              <a:lnSpc>
                <a:spcPct val="100000"/>
              </a:lnSpc>
              <a:spcBef>
                <a:spcPts val="0"/>
              </a:spcBef>
              <a:spcAft>
                <a:spcPts val="0"/>
              </a:spcAft>
              <a:buClrTx/>
              <a:buSzTx/>
              <a:buFontTx/>
              <a:buNone/>
              <a:tabLst/>
              <a:defRPr sz="2200"/>
            </a:pPr>
            <a:endParaRPr kumimoji="0" lang="en-US" sz="2200" b="0" i="0" u="none" strike="noStrike" kern="0" cap="none" spc="0" normalizeH="0" baseline="0" noProof="0" dirty="0">
              <a:ln>
                <a:noFill/>
              </a:ln>
              <a:solidFill>
                <a:srgbClr val="000000"/>
              </a:solidFill>
              <a:effectLst/>
              <a:uLnTx/>
              <a:uFillTx/>
              <a:latin typeface="Helvetica"/>
              <a:cs typeface="Helvetica"/>
              <a:sym typeface="Helvetica"/>
            </a:endParaRPr>
          </a:p>
          <a:p>
            <a:br>
              <a:rPr lang="en-US" sz="2400" dirty="0"/>
            </a:br>
            <a:endParaRPr lang="en-GB" sz="2400" dirty="0"/>
          </a:p>
        </p:txBody>
      </p:sp>
    </p:spTree>
    <p:extLst>
      <p:ext uri="{BB962C8B-B14F-4D97-AF65-F5344CB8AC3E}">
        <p14:creationId xmlns:p14="http://schemas.microsoft.com/office/powerpoint/2010/main" val="283208434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Double-click to edit"/>
          <p:cNvSpPr txBox="1">
            <a:spLocks noGrp="1"/>
          </p:cNvSpPr>
          <p:nvPr>
            <p:ph type="title"/>
          </p:nvPr>
        </p:nvSpPr>
        <p:spPr>
          <a:prstGeom prst="rect">
            <a:avLst/>
          </a:prstGeom>
        </p:spPr>
        <p:txBody>
          <a:bodyPr/>
          <a:lstStyle/>
          <a:p>
            <a:endParaRPr dirty="0"/>
          </a:p>
        </p:txBody>
      </p:sp>
      <p:sp>
        <p:nvSpPr>
          <p:cNvPr id="342" name="Double-click to edit"/>
          <p:cNvSpPr txBox="1">
            <a:spLocks noGrp="1"/>
          </p:cNvSpPr>
          <p:nvPr>
            <p:ph type="body" idx="1"/>
          </p:nvPr>
        </p:nvSpPr>
        <p:spPr>
          <a:prstGeom prst="rect">
            <a:avLst/>
          </a:prstGeom>
        </p:spPr>
        <p:txBody>
          <a:bodyPr/>
          <a:lstStyle/>
          <a:p>
            <a:endParaRPr/>
          </a:p>
        </p:txBody>
      </p:sp>
      <p:sp>
        <p:nvSpPr>
          <p:cNvPr id="343" name="I graduated from Glasgow University in 1987 and currently run a predominantly NHS practice in Govanhill,Glasgow alongside 3 associates, 2 therapists and 6 DCP’s.…"/>
          <p:cNvSpPr txBox="1"/>
          <p:nvPr/>
        </p:nvSpPr>
        <p:spPr>
          <a:xfrm>
            <a:off x="650875" y="1169974"/>
            <a:ext cx="11703050" cy="79714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2600">
                <a:solidFill>
                  <a:schemeClr val="accent3">
                    <a:lumOff val="44000"/>
                  </a:schemeClr>
                </a:solidFill>
              </a:defRPr>
            </a:pPr>
            <a:r>
              <a:rPr lang="en-GB" sz="4400" dirty="0">
                <a:solidFill>
                  <a:srgbClr val="00B0F0"/>
                </a:solidFill>
              </a:rPr>
              <a:t>           About David</a:t>
            </a:r>
          </a:p>
          <a:p>
            <a:pPr>
              <a:defRPr sz="2600">
                <a:solidFill>
                  <a:schemeClr val="accent3">
                    <a:lumOff val="44000"/>
                  </a:schemeClr>
                </a:solidFill>
              </a:defRPr>
            </a:pPr>
            <a:endParaRPr lang="en-GB" dirty="0"/>
          </a:p>
          <a:p>
            <a:pPr>
              <a:defRPr sz="2600">
                <a:solidFill>
                  <a:schemeClr val="accent3">
                    <a:lumOff val="44000"/>
                  </a:schemeClr>
                </a:solidFill>
              </a:defRPr>
            </a:pPr>
            <a:r>
              <a:rPr lang="en-GB" dirty="0"/>
              <a:t>G</a:t>
            </a:r>
            <a:r>
              <a:rPr dirty="0" err="1"/>
              <a:t>raduated</a:t>
            </a:r>
            <a:r>
              <a:rPr dirty="0"/>
              <a:t> from </a:t>
            </a:r>
            <a:r>
              <a:rPr dirty="0">
                <a:solidFill>
                  <a:srgbClr val="00B0F0"/>
                </a:solidFill>
              </a:rPr>
              <a:t>Glasgow University </a:t>
            </a:r>
            <a:r>
              <a:rPr dirty="0"/>
              <a:t>in 1987 and currently run</a:t>
            </a:r>
            <a:r>
              <a:rPr lang="en-US" dirty="0"/>
              <a:t>s</a:t>
            </a:r>
            <a:r>
              <a:rPr dirty="0"/>
              <a:t> a predominantly </a:t>
            </a:r>
            <a:r>
              <a:rPr dirty="0">
                <a:solidFill>
                  <a:srgbClr val="00B0F0"/>
                </a:solidFill>
              </a:rPr>
              <a:t>NHS practice in Govanhill</a:t>
            </a:r>
            <a:r>
              <a:rPr dirty="0"/>
              <a:t>,</a:t>
            </a:r>
            <a:r>
              <a:rPr lang="en-US" dirty="0"/>
              <a:t> </a:t>
            </a:r>
            <a:r>
              <a:rPr dirty="0"/>
              <a:t>Glasgow alongside 3 associates, 2 therapists and 6 DCPs</a:t>
            </a:r>
            <a:r>
              <a:rPr lang="en-GB" dirty="0"/>
              <a:t>.</a:t>
            </a:r>
          </a:p>
          <a:p>
            <a:pPr>
              <a:defRPr sz="2600">
                <a:solidFill>
                  <a:schemeClr val="accent3">
                    <a:lumOff val="44000"/>
                  </a:schemeClr>
                </a:solidFill>
              </a:defRPr>
            </a:pPr>
            <a:endParaRPr lang="en-GB" dirty="0"/>
          </a:p>
          <a:p>
            <a:pPr>
              <a:defRPr sz="2600">
                <a:solidFill>
                  <a:schemeClr val="accent3">
                    <a:lumOff val="44000"/>
                  </a:schemeClr>
                </a:solidFill>
              </a:defRPr>
            </a:pPr>
            <a:r>
              <a:rPr dirty="0"/>
              <a:t>Vice Chair of </a:t>
            </a:r>
            <a:r>
              <a:rPr dirty="0">
                <a:solidFill>
                  <a:srgbClr val="00B0F0"/>
                </a:solidFill>
              </a:rPr>
              <a:t>Great</a:t>
            </a:r>
            <a:r>
              <a:rPr lang="en-US" dirty="0">
                <a:solidFill>
                  <a:srgbClr val="00B0F0"/>
                </a:solidFill>
              </a:rPr>
              <a:t>er</a:t>
            </a:r>
            <a:r>
              <a:rPr dirty="0">
                <a:solidFill>
                  <a:srgbClr val="00B0F0"/>
                </a:solidFill>
              </a:rPr>
              <a:t> Glasgow and Clyde Local Dental Committee </a:t>
            </a:r>
            <a:r>
              <a:rPr dirty="0"/>
              <a:t>and </a:t>
            </a:r>
            <a:r>
              <a:rPr lang="en-GB" dirty="0"/>
              <a:t>Past </a:t>
            </a:r>
            <a:r>
              <a:rPr dirty="0"/>
              <a:t>Chair of </a:t>
            </a:r>
            <a:r>
              <a:rPr dirty="0">
                <a:solidFill>
                  <a:srgbClr val="00B0F0"/>
                </a:solidFill>
              </a:rPr>
              <a:t>GGC Area Dental Committee </a:t>
            </a:r>
            <a:r>
              <a:rPr dirty="0"/>
              <a:t>(which has representatives from GDS, PDS, Hospital and University Dental Services)</a:t>
            </a:r>
            <a:r>
              <a:rPr lang="en-GB" dirty="0"/>
              <a:t>.</a:t>
            </a:r>
            <a:endParaRPr dirty="0"/>
          </a:p>
          <a:p>
            <a:pPr>
              <a:defRPr sz="2600">
                <a:solidFill>
                  <a:schemeClr val="accent3">
                    <a:lumOff val="44000"/>
                  </a:schemeClr>
                </a:solidFill>
              </a:defRPr>
            </a:pPr>
            <a:endParaRPr dirty="0"/>
          </a:p>
          <a:p>
            <a:pPr>
              <a:defRPr sz="2600">
                <a:solidFill>
                  <a:schemeClr val="accent3">
                    <a:lumOff val="44000"/>
                  </a:schemeClr>
                </a:solidFill>
              </a:defRPr>
            </a:pPr>
            <a:r>
              <a:rPr lang="en-GB" dirty="0"/>
              <a:t>O</a:t>
            </a:r>
            <a:r>
              <a:rPr dirty="0"/>
              <a:t>n the </a:t>
            </a:r>
            <a:r>
              <a:rPr dirty="0">
                <a:solidFill>
                  <a:srgbClr val="00B0F0"/>
                </a:solidFill>
              </a:rPr>
              <a:t>BDA UK </a:t>
            </a:r>
            <a:r>
              <a:rPr lang="en-GB" dirty="0">
                <a:solidFill>
                  <a:srgbClr val="00B0F0"/>
                </a:solidFill>
              </a:rPr>
              <a:t>P</a:t>
            </a:r>
            <a:r>
              <a:rPr dirty="0" err="1">
                <a:solidFill>
                  <a:srgbClr val="00B0F0"/>
                </a:solidFill>
              </a:rPr>
              <a:t>ensions</a:t>
            </a:r>
            <a:r>
              <a:rPr dirty="0">
                <a:solidFill>
                  <a:srgbClr val="00B0F0"/>
                </a:solidFill>
              </a:rPr>
              <a:t> </a:t>
            </a:r>
            <a:r>
              <a:rPr lang="en-GB" dirty="0">
                <a:solidFill>
                  <a:srgbClr val="00B0F0"/>
                </a:solidFill>
              </a:rPr>
              <a:t>C</a:t>
            </a:r>
            <a:r>
              <a:rPr dirty="0" err="1">
                <a:solidFill>
                  <a:srgbClr val="00B0F0"/>
                </a:solidFill>
              </a:rPr>
              <a:t>ommittee</a:t>
            </a:r>
            <a:r>
              <a:rPr dirty="0">
                <a:solidFill>
                  <a:srgbClr val="00B0F0"/>
                </a:solidFill>
              </a:rPr>
              <a:t> </a:t>
            </a:r>
            <a:r>
              <a:rPr dirty="0"/>
              <a:t>and a board member of The Scottish Public Pensions Authority (SPPA)</a:t>
            </a:r>
            <a:r>
              <a:rPr lang="en-GB" dirty="0"/>
              <a:t>.</a:t>
            </a:r>
          </a:p>
          <a:p>
            <a:pPr>
              <a:defRPr sz="2600">
                <a:solidFill>
                  <a:schemeClr val="accent3">
                    <a:lumOff val="44000"/>
                  </a:schemeClr>
                </a:solidFill>
              </a:defRPr>
            </a:pPr>
            <a:endParaRPr dirty="0"/>
          </a:p>
          <a:p>
            <a:pPr>
              <a:defRPr>
                <a:solidFill>
                  <a:schemeClr val="accent3">
                    <a:lumOff val="44000"/>
                  </a:schemeClr>
                </a:solidFill>
              </a:defRPr>
            </a:pPr>
            <a:r>
              <a:rPr sz="2600" dirty="0"/>
              <a:t>My role as </a:t>
            </a:r>
            <a:r>
              <a:rPr sz="2600" dirty="0">
                <a:solidFill>
                  <a:srgbClr val="00B0F0"/>
                </a:solidFill>
              </a:rPr>
              <a:t>SDPC </a:t>
            </a:r>
            <a:r>
              <a:rPr lang="en-GB" sz="2600" dirty="0">
                <a:solidFill>
                  <a:srgbClr val="00B0F0"/>
                </a:solidFill>
              </a:rPr>
              <a:t>C</a:t>
            </a:r>
            <a:r>
              <a:rPr sz="2600" dirty="0">
                <a:solidFill>
                  <a:srgbClr val="00B0F0"/>
                </a:solidFill>
              </a:rPr>
              <a:t>hair </a:t>
            </a:r>
            <a:r>
              <a:rPr sz="2600" dirty="0"/>
              <a:t>is not a salaried role. Members of the committee are reimbursed</a:t>
            </a:r>
            <a:r>
              <a:rPr lang="en-US" sz="2600" dirty="0"/>
              <a:t> </a:t>
            </a:r>
            <a:r>
              <a:rPr sz="2600" dirty="0"/>
              <a:t>for attendance at meetings through the Scottish Dental Fund which in turn is funded via Local Dental Committees. We are not funded for out of meeting activity</a:t>
            </a:r>
            <a:r>
              <a:rPr lang="en-GB" sz="2600" dirty="0"/>
              <a:t>.</a:t>
            </a:r>
          </a:p>
          <a:p>
            <a:pPr>
              <a:defRPr>
                <a:solidFill>
                  <a:schemeClr val="accent3">
                    <a:lumOff val="44000"/>
                  </a:schemeClr>
                </a:solidFill>
              </a:defRPr>
            </a:pPr>
            <a:endParaRPr sz="2600" dirty="0"/>
          </a:p>
          <a:p>
            <a:pPr>
              <a:defRPr>
                <a:solidFill>
                  <a:schemeClr val="accent3">
                    <a:lumOff val="44000"/>
                  </a:schemeClr>
                </a:solidFill>
              </a:defRPr>
            </a:pPr>
            <a:r>
              <a:rPr sz="2600" dirty="0"/>
              <a:t>Beyond this I do have a life involving cycling, tennis and </a:t>
            </a:r>
            <a:r>
              <a:rPr sz="2600" dirty="0">
                <a:solidFill>
                  <a:srgbClr val="00B0F0"/>
                </a:solidFill>
              </a:rPr>
              <a:t>ski mountaineering</a:t>
            </a:r>
            <a:r>
              <a:rPr lang="en-GB" sz="2600" dirty="0">
                <a:solidFill>
                  <a:srgbClr val="00B0F0"/>
                </a:solidFill>
              </a:rPr>
              <a:t>.</a:t>
            </a:r>
            <a:endParaRPr sz="2600" dirty="0"/>
          </a:p>
        </p:txBody>
      </p:sp>
      <p:pic>
        <p:nvPicPr>
          <p:cNvPr id="3" name="Picture 2" descr="A person in a blue shirt&#10;&#10;Description automatically generated">
            <a:extLst>
              <a:ext uri="{FF2B5EF4-FFF2-40B4-BE49-F238E27FC236}">
                <a16:creationId xmlns:a16="http://schemas.microsoft.com/office/drawing/2014/main" id="{70EFE0BF-7722-49A7-AA88-B554B2ACB1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875" y="418538"/>
            <a:ext cx="1625600" cy="1625600"/>
          </a:xfrm>
          <a:prstGeom prst="rect">
            <a:avLst/>
          </a:prstGeom>
          <a:effectLst>
            <a:outerShdw blurRad="50800" dist="38100" dir="2700000" algn="tl" rotWithShape="0">
              <a:prstClr val="black">
                <a:alpha val="40000"/>
              </a:prstClr>
            </a:outerShdw>
          </a:effectLst>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accent1">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DF606-C495-4227-A74C-DAFF5719B926}"/>
              </a:ext>
            </a:extLst>
          </p:cNvPr>
          <p:cNvSpPr>
            <a:spLocks noGrp="1"/>
          </p:cNvSpPr>
          <p:nvPr>
            <p:ph type="title"/>
          </p:nvPr>
        </p:nvSpPr>
        <p:spPr>
          <a:xfrm>
            <a:off x="650875" y="364191"/>
            <a:ext cx="11703050" cy="1114985"/>
          </a:xfrm>
        </p:spPr>
        <p:txBody>
          <a:bodyPr/>
          <a:lstStyle/>
          <a:p>
            <a:r>
              <a:rPr lang="en-GB" sz="4800" dirty="0">
                <a:solidFill>
                  <a:schemeClr val="bg1"/>
                </a:solidFill>
              </a:rPr>
              <a:t>The </a:t>
            </a:r>
            <a:r>
              <a:rPr lang="en-GB" sz="4800" dirty="0" err="1">
                <a:solidFill>
                  <a:schemeClr val="bg1"/>
                </a:solidFill>
              </a:rPr>
              <a:t>CovidTimeline</a:t>
            </a:r>
            <a:br>
              <a:rPr lang="en-GB" sz="1200" dirty="0">
                <a:solidFill>
                  <a:schemeClr val="bg1"/>
                </a:solidFill>
              </a:rPr>
            </a:br>
            <a:endParaRPr lang="en-GB" dirty="0"/>
          </a:p>
        </p:txBody>
      </p:sp>
      <p:sp>
        <p:nvSpPr>
          <p:cNvPr id="3" name="Text Placeholder 2">
            <a:extLst>
              <a:ext uri="{FF2B5EF4-FFF2-40B4-BE49-F238E27FC236}">
                <a16:creationId xmlns:a16="http://schemas.microsoft.com/office/drawing/2014/main" id="{E8AF07D1-1632-4313-A456-C679CC1EB2F6}"/>
              </a:ext>
            </a:extLst>
          </p:cNvPr>
          <p:cNvSpPr>
            <a:spLocks noGrp="1"/>
          </p:cNvSpPr>
          <p:nvPr>
            <p:ph type="body" idx="1"/>
          </p:nvPr>
        </p:nvSpPr>
        <p:spPr>
          <a:xfrm>
            <a:off x="650875" y="1260288"/>
            <a:ext cx="11703050" cy="7233024"/>
          </a:xfrm>
        </p:spPr>
        <p:txBody>
          <a:bodyPr>
            <a:noAutofit/>
          </a:bodyPr>
          <a:lstStyle/>
          <a:p>
            <a:pPr>
              <a:defRPr sz="2200"/>
            </a:pPr>
            <a:r>
              <a:rPr lang="en-GB" sz="3200" dirty="0">
                <a:solidFill>
                  <a:srgbClr val="00B0F0"/>
                </a:solidFill>
              </a:rPr>
              <a:t>September 2020 continued</a:t>
            </a:r>
          </a:p>
          <a:p>
            <a:pPr marL="0" marR="0" lvl="0" indent="0" algn="l" defTabSz="584200" rtl="0" eaLnBrk="1" fontAlgn="auto" latinLnBrk="0" hangingPunct="0">
              <a:lnSpc>
                <a:spcPct val="100000"/>
              </a:lnSpc>
              <a:spcBef>
                <a:spcPts val="0"/>
              </a:spcBef>
              <a:spcAft>
                <a:spcPts val="0"/>
              </a:spcAft>
              <a:buClrTx/>
              <a:buSzTx/>
              <a:buFontTx/>
              <a:buNone/>
              <a:tabLst/>
              <a:defRPr sz="2200"/>
            </a:pPr>
            <a:endParaRPr kumimoji="0" lang="en-US" sz="2200" b="0" i="0" u="none" strike="noStrike" kern="0" cap="none" spc="0" normalizeH="0" baseline="0" noProof="0" dirty="0">
              <a:ln>
                <a:noFill/>
              </a:ln>
              <a:solidFill>
                <a:schemeClr val="bg1"/>
              </a:solidFill>
              <a:effectLst/>
              <a:uLnTx/>
              <a:uFillTx/>
              <a:latin typeface="Helvetica"/>
              <a:cs typeface="Helvetica"/>
              <a:sym typeface="Helvetica"/>
            </a:endParaRPr>
          </a:p>
          <a:p>
            <a:pPr marL="0" marR="0" lvl="0" indent="0" algn="l" defTabSz="584200" rtl="0" eaLnBrk="1" fontAlgn="auto" latinLnBrk="0" hangingPunct="0">
              <a:lnSpc>
                <a:spcPct val="100000"/>
              </a:lnSpc>
              <a:spcBef>
                <a:spcPts val="0"/>
              </a:spcBef>
              <a:spcAft>
                <a:spcPts val="0"/>
              </a:spcAft>
              <a:buClrTx/>
              <a:buSzTx/>
              <a:buFontTx/>
              <a:buNone/>
              <a:tabLst/>
              <a:defRPr sz="2200"/>
            </a:pPr>
            <a:r>
              <a:rPr kumimoji="0" lang="en-US" sz="2400" b="0" i="0" u="none" strike="noStrike" kern="0" cap="none" spc="0" normalizeH="0" baseline="0" noProof="0" dirty="0">
                <a:ln>
                  <a:noFill/>
                </a:ln>
                <a:solidFill>
                  <a:schemeClr val="bg1"/>
                </a:solidFill>
                <a:effectLst/>
                <a:uLnTx/>
                <a:uFillTx/>
                <a:latin typeface="Helvetica"/>
                <a:cs typeface="Helvetica"/>
                <a:sym typeface="Helvetica"/>
              </a:rPr>
              <a:t>Lapsed Patients</a:t>
            </a:r>
          </a:p>
          <a:p>
            <a:pPr marL="0" marR="0" lvl="0" indent="0" algn="l" defTabSz="584200" rtl="0" eaLnBrk="1" fontAlgn="auto" latinLnBrk="0" hangingPunct="0">
              <a:lnSpc>
                <a:spcPct val="100000"/>
              </a:lnSpc>
              <a:spcBef>
                <a:spcPts val="0"/>
              </a:spcBef>
              <a:spcAft>
                <a:spcPts val="0"/>
              </a:spcAft>
              <a:buClrTx/>
              <a:buSzTx/>
              <a:buFontTx/>
              <a:buNone/>
              <a:tabLst/>
              <a:defRPr sz="2200"/>
            </a:pPr>
            <a:endParaRPr lang="en-US" sz="2400" dirty="0">
              <a:solidFill>
                <a:schemeClr val="bg1"/>
              </a:solidFill>
              <a:latin typeface="Helvetica"/>
              <a:cs typeface="Helvetica"/>
            </a:endParaRPr>
          </a:p>
          <a:p>
            <a:pPr marL="0" marR="0" lvl="0" indent="0" algn="l" defTabSz="584200" rtl="0" eaLnBrk="1" fontAlgn="auto" latinLnBrk="0" hangingPunct="0">
              <a:lnSpc>
                <a:spcPct val="100000"/>
              </a:lnSpc>
              <a:spcBef>
                <a:spcPts val="0"/>
              </a:spcBef>
              <a:spcAft>
                <a:spcPts val="0"/>
              </a:spcAft>
              <a:buClrTx/>
              <a:buSzTx/>
              <a:buFontTx/>
              <a:buNone/>
              <a:tabLst/>
              <a:defRPr sz="2200"/>
            </a:pPr>
            <a:r>
              <a:rPr kumimoji="0" lang="en-US" sz="2400" b="0" i="0" u="none" strike="noStrike" kern="0" cap="none" spc="0" normalizeH="0" baseline="0" noProof="0" dirty="0">
                <a:ln>
                  <a:noFill/>
                </a:ln>
                <a:solidFill>
                  <a:srgbClr val="00B0F0"/>
                </a:solidFill>
                <a:effectLst/>
                <a:uLnTx/>
                <a:uFillTx/>
                <a:latin typeface="Helvetica"/>
                <a:cs typeface="Helvetica"/>
                <a:sym typeface="Helvetica"/>
              </a:rPr>
              <a:t>We asked for an extension of the registration period from the existing 36 months as practices had been unable to gain full registration levels and the associated payments for lapsed patients.</a:t>
            </a:r>
          </a:p>
          <a:p>
            <a:pPr marL="0" marR="0" lvl="0" indent="0" algn="l" defTabSz="584200" rtl="0" eaLnBrk="1" fontAlgn="auto" latinLnBrk="0" hangingPunct="0">
              <a:lnSpc>
                <a:spcPct val="100000"/>
              </a:lnSpc>
              <a:spcBef>
                <a:spcPts val="0"/>
              </a:spcBef>
              <a:spcAft>
                <a:spcPts val="0"/>
              </a:spcAft>
              <a:buClrTx/>
              <a:buSzTx/>
              <a:buFontTx/>
              <a:buNone/>
              <a:tabLst/>
              <a:defRPr sz="2200"/>
            </a:pPr>
            <a:endParaRPr kumimoji="0" lang="en-US" sz="2400" b="0" i="0" u="none" strike="noStrike" kern="0" cap="none" spc="0" normalizeH="0" baseline="0" noProof="0" dirty="0">
              <a:ln>
                <a:noFill/>
              </a:ln>
              <a:solidFill>
                <a:schemeClr val="bg1"/>
              </a:solidFill>
              <a:effectLst/>
              <a:uLnTx/>
              <a:uFillTx/>
              <a:latin typeface="Helvetica"/>
              <a:cs typeface="Helvetica"/>
              <a:sym typeface="Helvetica"/>
            </a:endParaRPr>
          </a:p>
          <a:p>
            <a:pPr marL="0" marR="0" lvl="0" indent="0" algn="l" defTabSz="584200" rtl="0" eaLnBrk="1" fontAlgn="auto" latinLnBrk="0" hangingPunct="0">
              <a:lnSpc>
                <a:spcPct val="100000"/>
              </a:lnSpc>
              <a:spcBef>
                <a:spcPts val="0"/>
              </a:spcBef>
              <a:spcAft>
                <a:spcPts val="0"/>
              </a:spcAft>
              <a:buClrTx/>
              <a:buSzTx/>
              <a:buFontTx/>
              <a:buNone/>
              <a:tabLst/>
              <a:defRPr sz="2200"/>
            </a:pPr>
            <a:r>
              <a:rPr kumimoji="0" lang="en-US" sz="2400" b="0" i="0" u="none" strike="noStrike" kern="0" cap="none" spc="0" normalizeH="0" baseline="0" noProof="0" dirty="0">
                <a:ln>
                  <a:noFill/>
                </a:ln>
                <a:solidFill>
                  <a:schemeClr val="bg1"/>
                </a:solidFill>
                <a:effectLst/>
                <a:uLnTx/>
                <a:uFillTx/>
                <a:latin typeface="Helvetica"/>
                <a:cs typeface="Helvetica"/>
                <a:sym typeface="Helvetica"/>
              </a:rPr>
              <a:t>Local resolution</a:t>
            </a:r>
          </a:p>
          <a:p>
            <a:pPr marL="0" marR="0" lvl="0" indent="0" algn="l" defTabSz="584200" rtl="0" eaLnBrk="1" fontAlgn="auto" latinLnBrk="0" hangingPunct="0">
              <a:lnSpc>
                <a:spcPct val="100000"/>
              </a:lnSpc>
              <a:spcBef>
                <a:spcPts val="0"/>
              </a:spcBef>
              <a:spcAft>
                <a:spcPts val="0"/>
              </a:spcAft>
              <a:buClrTx/>
              <a:buSzTx/>
              <a:buFontTx/>
              <a:buNone/>
              <a:tabLst/>
              <a:defRPr sz="2200"/>
            </a:pPr>
            <a:endParaRPr kumimoji="0" lang="en-US" sz="2400" b="0" i="0" u="none" strike="noStrike" kern="0" cap="none" spc="0" normalizeH="0" baseline="0" noProof="0" dirty="0">
              <a:ln>
                <a:noFill/>
              </a:ln>
              <a:solidFill>
                <a:schemeClr val="bg1"/>
              </a:solidFill>
              <a:effectLst/>
              <a:uLnTx/>
              <a:uFillTx/>
              <a:latin typeface="Helvetica"/>
              <a:cs typeface="Helvetica"/>
              <a:sym typeface="Helvetica"/>
            </a:endParaRPr>
          </a:p>
          <a:p>
            <a:pPr marL="0" marR="0" lvl="0" indent="0" algn="l" defTabSz="584200" rtl="0" eaLnBrk="1" fontAlgn="auto" latinLnBrk="0" hangingPunct="0">
              <a:lnSpc>
                <a:spcPct val="100000"/>
              </a:lnSpc>
              <a:spcBef>
                <a:spcPts val="0"/>
              </a:spcBef>
              <a:spcAft>
                <a:spcPts val="0"/>
              </a:spcAft>
              <a:buClrTx/>
              <a:buSzTx/>
              <a:buFontTx/>
              <a:buNone/>
              <a:tabLst/>
              <a:defRPr sz="2200"/>
            </a:pPr>
            <a:r>
              <a:rPr lang="en-US" sz="2400" dirty="0">
                <a:latin typeface="Helvetica"/>
                <a:cs typeface="Helvetica"/>
              </a:rPr>
              <a:t>SG had dialogue with the GDC regarding repatriation of low-level complaints back to practice and boards. </a:t>
            </a:r>
            <a:r>
              <a:rPr lang="en-GB" sz="2400" dirty="0">
                <a:latin typeface="Helvetica"/>
                <a:cs typeface="Helvetica"/>
              </a:rPr>
              <a:t>Local resolution was finally introduced in January 2021.</a:t>
            </a:r>
            <a:endParaRPr lang="en-US" sz="2400" dirty="0">
              <a:latin typeface="Helvetica"/>
              <a:cs typeface="Helvetica"/>
            </a:endParaRPr>
          </a:p>
          <a:p>
            <a:pPr marL="0" marR="0" lvl="0" indent="0" algn="l" defTabSz="584200" rtl="0" eaLnBrk="1" fontAlgn="auto" latinLnBrk="0" hangingPunct="0">
              <a:lnSpc>
                <a:spcPct val="100000"/>
              </a:lnSpc>
              <a:spcBef>
                <a:spcPts val="0"/>
              </a:spcBef>
              <a:spcAft>
                <a:spcPts val="0"/>
              </a:spcAft>
              <a:buClrTx/>
              <a:buSzTx/>
              <a:buFontTx/>
              <a:buNone/>
              <a:tabLst/>
              <a:defRPr sz="2200"/>
            </a:pPr>
            <a:endParaRPr lang="en-US" sz="2400" dirty="0">
              <a:latin typeface="Helvetica"/>
              <a:cs typeface="Helvetica"/>
            </a:endParaRPr>
          </a:p>
          <a:p>
            <a:pPr marL="0" marR="0" lvl="0" indent="0" algn="l" defTabSz="584200" rtl="0" eaLnBrk="1" fontAlgn="auto" latinLnBrk="0" hangingPunct="0">
              <a:lnSpc>
                <a:spcPct val="100000"/>
              </a:lnSpc>
              <a:spcBef>
                <a:spcPts val="0"/>
              </a:spcBef>
              <a:spcAft>
                <a:spcPts val="0"/>
              </a:spcAft>
              <a:buClrTx/>
              <a:buSzTx/>
              <a:buFontTx/>
              <a:buNone/>
              <a:tabLst/>
              <a:defRPr sz="2200"/>
            </a:pPr>
            <a:r>
              <a:rPr lang="en-US" sz="2400" dirty="0">
                <a:solidFill>
                  <a:schemeClr val="bg1"/>
                </a:solidFill>
                <a:latin typeface="Helvetica"/>
                <a:cs typeface="Helvetica"/>
              </a:rPr>
              <a:t>Practice activity</a:t>
            </a:r>
          </a:p>
          <a:p>
            <a:pPr marL="0" marR="0" lvl="0" indent="0" algn="l" defTabSz="584200" rtl="0" eaLnBrk="1" fontAlgn="auto" latinLnBrk="0" hangingPunct="0">
              <a:lnSpc>
                <a:spcPct val="100000"/>
              </a:lnSpc>
              <a:spcBef>
                <a:spcPts val="0"/>
              </a:spcBef>
              <a:spcAft>
                <a:spcPts val="0"/>
              </a:spcAft>
              <a:buClrTx/>
              <a:buSzTx/>
              <a:buFontTx/>
              <a:buNone/>
              <a:tabLst/>
              <a:defRPr sz="2200"/>
            </a:pPr>
            <a:endParaRPr lang="en-US" sz="2400" dirty="0">
              <a:latin typeface="Helvetica"/>
              <a:cs typeface="Helvetica"/>
            </a:endParaRPr>
          </a:p>
          <a:p>
            <a:pPr marL="0" marR="0" lvl="0" indent="0" algn="l" defTabSz="584200" rtl="0" eaLnBrk="1" fontAlgn="auto" latinLnBrk="0" hangingPunct="0">
              <a:lnSpc>
                <a:spcPct val="100000"/>
              </a:lnSpc>
              <a:spcBef>
                <a:spcPts val="0"/>
              </a:spcBef>
              <a:spcAft>
                <a:spcPts val="0"/>
              </a:spcAft>
              <a:buClrTx/>
              <a:buSzTx/>
              <a:buFontTx/>
              <a:buNone/>
              <a:tabLst/>
              <a:defRPr sz="2200"/>
            </a:pPr>
            <a:r>
              <a:rPr lang="en-US" sz="2400" dirty="0">
                <a:latin typeface="Helvetica"/>
                <a:cs typeface="Helvetica"/>
              </a:rPr>
              <a:t>25% of practices showed little or no activity in the period June to September. This could have been due to fewer submissions as practices struggled through the codes, PMS problems with submissions or simply that some practices were not seeing patients. </a:t>
            </a:r>
            <a:r>
              <a:rPr lang="en-US" sz="2400" b="1" dirty="0">
                <a:latin typeface="Helvetica"/>
                <a:cs typeface="Helvetica"/>
              </a:rPr>
              <a:t>Please</a:t>
            </a:r>
            <a:r>
              <a:rPr lang="en-US" sz="2400" dirty="0">
                <a:latin typeface="Helvetica"/>
                <a:cs typeface="Helvetica"/>
              </a:rPr>
              <a:t> ensure that all codes applicable to triage and treatment are recorded and submitted.</a:t>
            </a:r>
          </a:p>
          <a:p>
            <a:pPr marL="0" marR="0" lvl="0" indent="0" algn="l" defTabSz="584200" rtl="0" eaLnBrk="1" fontAlgn="auto" latinLnBrk="0" hangingPunct="0">
              <a:lnSpc>
                <a:spcPct val="100000"/>
              </a:lnSpc>
              <a:spcBef>
                <a:spcPts val="0"/>
              </a:spcBef>
              <a:spcAft>
                <a:spcPts val="0"/>
              </a:spcAft>
              <a:buClrTx/>
              <a:buSzTx/>
              <a:buFontTx/>
              <a:buNone/>
              <a:tabLst/>
              <a:defRPr sz="2200"/>
            </a:pPr>
            <a:endParaRPr lang="en-US" sz="2200" dirty="0">
              <a:latin typeface="Helvetica"/>
              <a:cs typeface="Helvetica"/>
            </a:endParaRPr>
          </a:p>
          <a:p>
            <a:pPr marL="0" marR="0" lvl="0" indent="0" algn="l" defTabSz="584200" rtl="0" eaLnBrk="1" fontAlgn="auto" latinLnBrk="0" hangingPunct="0">
              <a:lnSpc>
                <a:spcPct val="100000"/>
              </a:lnSpc>
              <a:spcBef>
                <a:spcPts val="0"/>
              </a:spcBef>
              <a:spcAft>
                <a:spcPts val="0"/>
              </a:spcAft>
              <a:buClrTx/>
              <a:buSzTx/>
              <a:buFontTx/>
              <a:buNone/>
              <a:tabLst/>
              <a:defRPr sz="2200"/>
            </a:pPr>
            <a:endParaRPr kumimoji="0" lang="en-US" sz="2200" b="0" i="0" u="none" strike="noStrike" kern="0" cap="none" spc="0" normalizeH="0" baseline="0" noProof="0" dirty="0">
              <a:ln>
                <a:noFill/>
              </a:ln>
              <a:solidFill>
                <a:srgbClr val="000000"/>
              </a:solidFill>
              <a:effectLst/>
              <a:uLnTx/>
              <a:uFillTx/>
              <a:latin typeface="Helvetica"/>
              <a:cs typeface="Helvetica"/>
              <a:sym typeface="Helvetica"/>
            </a:endParaRPr>
          </a:p>
          <a:p>
            <a:pPr marL="0" marR="0" lvl="0" indent="0" algn="l" defTabSz="584200" rtl="0" eaLnBrk="1" fontAlgn="auto" latinLnBrk="0" hangingPunct="0">
              <a:lnSpc>
                <a:spcPct val="100000"/>
              </a:lnSpc>
              <a:spcBef>
                <a:spcPts val="0"/>
              </a:spcBef>
              <a:spcAft>
                <a:spcPts val="0"/>
              </a:spcAft>
              <a:buClrTx/>
              <a:buSzTx/>
              <a:buFontTx/>
              <a:buNone/>
              <a:tabLst/>
              <a:defRPr sz="2200"/>
            </a:pPr>
            <a:endParaRPr kumimoji="0" lang="en-US" sz="2200" b="0" i="0" u="none" strike="noStrike" kern="0" cap="none" spc="0" normalizeH="0" baseline="0" noProof="0" dirty="0">
              <a:ln>
                <a:noFill/>
              </a:ln>
              <a:solidFill>
                <a:srgbClr val="000000"/>
              </a:solidFill>
              <a:effectLst/>
              <a:uLnTx/>
              <a:uFillTx/>
              <a:latin typeface="Helvetica"/>
              <a:cs typeface="Helvetica"/>
              <a:sym typeface="Helvetica"/>
            </a:endParaRPr>
          </a:p>
          <a:p>
            <a:br>
              <a:rPr lang="en-US" sz="2400" dirty="0"/>
            </a:br>
            <a:endParaRPr lang="en-GB" sz="2400" dirty="0"/>
          </a:p>
        </p:txBody>
      </p:sp>
    </p:spTree>
    <p:extLst>
      <p:ext uri="{BB962C8B-B14F-4D97-AF65-F5344CB8AC3E}">
        <p14:creationId xmlns:p14="http://schemas.microsoft.com/office/powerpoint/2010/main" val="292327680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accent1">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DF606-C495-4227-A74C-DAFF5719B926}"/>
              </a:ext>
            </a:extLst>
          </p:cNvPr>
          <p:cNvSpPr>
            <a:spLocks noGrp="1"/>
          </p:cNvSpPr>
          <p:nvPr>
            <p:ph type="title"/>
          </p:nvPr>
        </p:nvSpPr>
        <p:spPr>
          <a:xfrm>
            <a:off x="650875" y="364191"/>
            <a:ext cx="11703050" cy="1114985"/>
          </a:xfrm>
        </p:spPr>
        <p:txBody>
          <a:bodyPr/>
          <a:lstStyle/>
          <a:p>
            <a:r>
              <a:rPr lang="en-GB" sz="4800" dirty="0">
                <a:solidFill>
                  <a:schemeClr val="bg1"/>
                </a:solidFill>
              </a:rPr>
              <a:t>The </a:t>
            </a:r>
            <a:r>
              <a:rPr lang="en-GB" sz="4800" dirty="0" err="1">
                <a:solidFill>
                  <a:schemeClr val="bg1"/>
                </a:solidFill>
              </a:rPr>
              <a:t>Covid</a:t>
            </a:r>
            <a:r>
              <a:rPr lang="en-GB" sz="4800" dirty="0">
                <a:solidFill>
                  <a:schemeClr val="bg1"/>
                </a:solidFill>
              </a:rPr>
              <a:t> Timeline</a:t>
            </a:r>
            <a:br>
              <a:rPr lang="en-GB" sz="1200" dirty="0">
                <a:solidFill>
                  <a:schemeClr val="bg1"/>
                </a:solidFill>
              </a:rPr>
            </a:br>
            <a:endParaRPr lang="en-GB" dirty="0"/>
          </a:p>
        </p:txBody>
      </p:sp>
      <p:sp>
        <p:nvSpPr>
          <p:cNvPr id="3" name="Text Placeholder 2">
            <a:extLst>
              <a:ext uri="{FF2B5EF4-FFF2-40B4-BE49-F238E27FC236}">
                <a16:creationId xmlns:a16="http://schemas.microsoft.com/office/drawing/2014/main" id="{E8AF07D1-1632-4313-A456-C679CC1EB2F6}"/>
              </a:ext>
            </a:extLst>
          </p:cNvPr>
          <p:cNvSpPr>
            <a:spLocks noGrp="1"/>
          </p:cNvSpPr>
          <p:nvPr>
            <p:ph type="body" idx="1"/>
          </p:nvPr>
        </p:nvSpPr>
        <p:spPr>
          <a:xfrm>
            <a:off x="650875" y="1260288"/>
            <a:ext cx="11703050" cy="7233024"/>
          </a:xfrm>
        </p:spPr>
        <p:txBody>
          <a:bodyPr>
            <a:noAutofit/>
          </a:bodyPr>
          <a:lstStyle/>
          <a:p>
            <a:pPr>
              <a:defRPr sz="2200"/>
            </a:pPr>
            <a:r>
              <a:rPr lang="en-GB" sz="3200" dirty="0">
                <a:solidFill>
                  <a:srgbClr val="00B0F0"/>
                </a:solidFill>
              </a:rPr>
              <a:t>October 2020</a:t>
            </a:r>
          </a:p>
          <a:p>
            <a:pPr marL="0" marR="0" lvl="0" indent="0" algn="l" defTabSz="584200" rtl="0" eaLnBrk="1" fontAlgn="auto" latinLnBrk="0" hangingPunct="0">
              <a:lnSpc>
                <a:spcPct val="100000"/>
              </a:lnSpc>
              <a:spcBef>
                <a:spcPts val="0"/>
              </a:spcBef>
              <a:spcAft>
                <a:spcPts val="0"/>
              </a:spcAft>
              <a:buClrTx/>
              <a:buSzTx/>
              <a:buFontTx/>
              <a:buNone/>
              <a:tabLst/>
              <a:defRPr sz="2200"/>
            </a:pPr>
            <a:endParaRPr kumimoji="0" lang="en-US" sz="2200" b="0" i="0" u="none" strike="noStrike" kern="0" cap="none" spc="0" normalizeH="0" baseline="0" noProof="0" dirty="0">
              <a:ln>
                <a:noFill/>
              </a:ln>
              <a:solidFill>
                <a:schemeClr val="bg1"/>
              </a:solidFill>
              <a:effectLst/>
              <a:uLnTx/>
              <a:uFillTx/>
              <a:latin typeface="Helvetica"/>
              <a:cs typeface="Helvetica"/>
              <a:sym typeface="Helvetica"/>
            </a:endParaRPr>
          </a:p>
          <a:p>
            <a:pPr marL="0" marR="0" lvl="0" indent="0" algn="l" defTabSz="584200" rtl="0" eaLnBrk="1" fontAlgn="auto" latinLnBrk="0" hangingPunct="0">
              <a:lnSpc>
                <a:spcPct val="100000"/>
              </a:lnSpc>
              <a:spcBef>
                <a:spcPts val="0"/>
              </a:spcBef>
              <a:spcAft>
                <a:spcPts val="0"/>
              </a:spcAft>
              <a:buClrTx/>
              <a:buSzTx/>
              <a:buFontTx/>
              <a:buNone/>
              <a:tabLst/>
              <a:defRPr sz="2200"/>
            </a:pPr>
            <a:r>
              <a:rPr kumimoji="0" lang="en-US" sz="2400" b="0" i="0" u="none" strike="noStrike" kern="0" cap="none" spc="0" normalizeH="0" baseline="0" noProof="0" dirty="0" err="1">
                <a:ln>
                  <a:noFill/>
                </a:ln>
                <a:solidFill>
                  <a:schemeClr val="bg1"/>
                </a:solidFill>
                <a:effectLst/>
                <a:uLnTx/>
                <a:uFillTx/>
                <a:latin typeface="Helvetica"/>
                <a:cs typeface="Helvetica"/>
                <a:sym typeface="Helvetica"/>
              </a:rPr>
              <a:t>Remobilisation</a:t>
            </a:r>
            <a:r>
              <a:rPr kumimoji="0" lang="en-US" sz="2400" b="0" i="0" u="none" strike="noStrike" kern="0" cap="none" spc="0" normalizeH="0" baseline="0" noProof="0" dirty="0">
                <a:ln>
                  <a:noFill/>
                </a:ln>
                <a:solidFill>
                  <a:schemeClr val="bg1"/>
                </a:solidFill>
                <a:effectLst/>
                <a:uLnTx/>
                <a:uFillTx/>
                <a:latin typeface="Helvetica"/>
                <a:cs typeface="Helvetica"/>
                <a:sym typeface="Helvetica"/>
              </a:rPr>
              <a:t> to routine care</a:t>
            </a:r>
          </a:p>
          <a:p>
            <a:pPr marL="0" marR="0" lvl="0" indent="0" algn="l" defTabSz="584200" rtl="0" eaLnBrk="1" fontAlgn="auto" latinLnBrk="0" hangingPunct="0">
              <a:lnSpc>
                <a:spcPct val="100000"/>
              </a:lnSpc>
              <a:spcBef>
                <a:spcPts val="0"/>
              </a:spcBef>
              <a:spcAft>
                <a:spcPts val="0"/>
              </a:spcAft>
              <a:buClrTx/>
              <a:buSzTx/>
              <a:buFontTx/>
              <a:buNone/>
              <a:tabLst/>
              <a:defRPr sz="2200"/>
            </a:pPr>
            <a:endParaRPr lang="en-US" sz="2400" dirty="0">
              <a:solidFill>
                <a:schemeClr val="bg1"/>
              </a:solidFill>
              <a:latin typeface="Helvetica"/>
              <a:cs typeface="Helvetica"/>
            </a:endParaRPr>
          </a:p>
          <a:p>
            <a:pPr marL="0" marR="0" lvl="0" indent="0" algn="l" defTabSz="584200" rtl="0" eaLnBrk="1" fontAlgn="auto" latinLnBrk="0" hangingPunct="0">
              <a:lnSpc>
                <a:spcPct val="100000"/>
              </a:lnSpc>
              <a:spcBef>
                <a:spcPts val="0"/>
              </a:spcBef>
              <a:spcAft>
                <a:spcPts val="0"/>
              </a:spcAft>
              <a:buClrTx/>
              <a:buSzTx/>
              <a:buFontTx/>
              <a:buNone/>
              <a:tabLst/>
              <a:defRPr sz="2200"/>
            </a:pPr>
            <a:r>
              <a:rPr kumimoji="0" lang="en-US" sz="2400" b="0" i="0" u="none" strike="noStrike" kern="0" cap="none" spc="0" normalizeH="0" baseline="0" noProof="0" dirty="0">
                <a:ln>
                  <a:noFill/>
                </a:ln>
                <a:solidFill>
                  <a:srgbClr val="00B0F0"/>
                </a:solidFill>
                <a:effectLst/>
                <a:uLnTx/>
                <a:uFillTx/>
                <a:latin typeface="Helvetica"/>
                <a:cs typeface="Helvetica"/>
                <a:sym typeface="Helvetica"/>
              </a:rPr>
              <a:t>SG issued proposals to return to the full SDR from 1 November whilst continuing </a:t>
            </a:r>
            <a:r>
              <a:rPr lang="en-US" sz="2400" dirty="0">
                <a:solidFill>
                  <a:srgbClr val="00B0F0"/>
                </a:solidFill>
                <a:latin typeface="Helvetica"/>
                <a:cs typeface="Helvetica"/>
              </a:rPr>
              <a:t>C</a:t>
            </a:r>
            <a:r>
              <a:rPr kumimoji="0" lang="en-US" sz="2400" b="0" i="0" u="none" strike="noStrike" kern="0" cap="none" spc="0" normalizeH="0" baseline="0" noProof="0" dirty="0" err="1">
                <a:ln>
                  <a:noFill/>
                </a:ln>
                <a:solidFill>
                  <a:srgbClr val="00B0F0"/>
                </a:solidFill>
                <a:effectLst/>
                <a:uLnTx/>
                <a:uFillTx/>
                <a:latin typeface="Helvetica"/>
                <a:cs typeface="Helvetica"/>
                <a:sym typeface="Helvetica"/>
              </a:rPr>
              <a:t>ovid</a:t>
            </a:r>
            <a:r>
              <a:rPr kumimoji="0" lang="en-US" sz="2400" b="0" i="0" u="none" strike="noStrike" kern="0" cap="none" spc="0" normalizeH="0" baseline="0" noProof="0" dirty="0">
                <a:ln>
                  <a:noFill/>
                </a:ln>
                <a:solidFill>
                  <a:srgbClr val="00B0F0"/>
                </a:solidFill>
                <a:effectLst/>
                <a:uLnTx/>
                <a:uFillTx/>
                <a:latin typeface="Helvetica"/>
                <a:cs typeface="Helvetica"/>
                <a:sym typeface="Helvetica"/>
              </a:rPr>
              <a:t> support payments with an enhanced financial support mechanism. </a:t>
            </a:r>
            <a:endParaRPr lang="en-US" sz="2400" dirty="0">
              <a:solidFill>
                <a:srgbClr val="00B0F0"/>
              </a:solidFill>
              <a:latin typeface="Helvetica"/>
              <a:cs typeface="Helvetica"/>
            </a:endParaRPr>
          </a:p>
          <a:p>
            <a:pPr>
              <a:defRPr sz="2200"/>
            </a:pPr>
            <a:endParaRPr lang="en-GB" sz="2400" dirty="0">
              <a:solidFill>
                <a:schemeClr val="bg1"/>
              </a:solidFill>
              <a:latin typeface="Arial" panose="020B0604020202020204" pitchFamily="34" charset="0"/>
              <a:cs typeface="Arial" panose="020B0604020202020204" pitchFamily="34" charset="0"/>
            </a:endParaRPr>
          </a:p>
          <a:p>
            <a:pPr marL="0" marR="0" lvl="0" indent="0" algn="l" defTabSz="584200" rtl="0" eaLnBrk="1" fontAlgn="auto" latinLnBrk="0" hangingPunct="0">
              <a:lnSpc>
                <a:spcPct val="100000"/>
              </a:lnSpc>
              <a:spcBef>
                <a:spcPts val="0"/>
              </a:spcBef>
              <a:spcAft>
                <a:spcPts val="0"/>
              </a:spcAft>
              <a:buClrTx/>
              <a:buSzTx/>
              <a:buFontTx/>
              <a:buNone/>
              <a:tabLst/>
              <a:defRPr sz="2200"/>
            </a:pPr>
            <a:endParaRPr kumimoji="0" lang="en-US" sz="2400" b="0" i="0" u="none" strike="noStrike" kern="0" cap="none" spc="0" normalizeH="0" baseline="0" noProof="0" dirty="0">
              <a:ln>
                <a:noFill/>
              </a:ln>
              <a:solidFill>
                <a:schemeClr val="bg1"/>
              </a:solidFill>
              <a:effectLst/>
              <a:uLnTx/>
              <a:uFillTx/>
              <a:latin typeface="Helvetica"/>
              <a:cs typeface="Helvetica"/>
              <a:sym typeface="Helvetica"/>
            </a:endParaRPr>
          </a:p>
          <a:p>
            <a:pPr marL="0" marR="0" lvl="0" indent="0" algn="l" defTabSz="584200" rtl="0" eaLnBrk="1" fontAlgn="auto" latinLnBrk="0" hangingPunct="0">
              <a:lnSpc>
                <a:spcPct val="100000"/>
              </a:lnSpc>
              <a:spcBef>
                <a:spcPts val="0"/>
              </a:spcBef>
              <a:spcAft>
                <a:spcPts val="0"/>
              </a:spcAft>
              <a:buClrTx/>
              <a:buSzTx/>
              <a:buFontTx/>
              <a:buNone/>
              <a:tabLst/>
              <a:defRPr sz="2200"/>
            </a:pPr>
            <a:r>
              <a:rPr kumimoji="0" lang="en-US" sz="2400" b="0" i="0" u="none" strike="noStrike" kern="0" cap="none" spc="0" normalizeH="0" baseline="0" noProof="0" dirty="0">
                <a:ln>
                  <a:noFill/>
                </a:ln>
                <a:solidFill>
                  <a:schemeClr val="bg1"/>
                </a:solidFill>
                <a:effectLst/>
                <a:uLnTx/>
                <a:uFillTx/>
                <a:latin typeface="Helvetica"/>
                <a:cs typeface="Helvetica"/>
                <a:sym typeface="Helvetica"/>
              </a:rPr>
              <a:t>Mixed messages?</a:t>
            </a:r>
          </a:p>
          <a:p>
            <a:pPr marL="0" marR="0" lvl="0" indent="0" algn="l" defTabSz="584200" rtl="0" eaLnBrk="1" fontAlgn="auto" latinLnBrk="0" hangingPunct="0">
              <a:lnSpc>
                <a:spcPct val="100000"/>
              </a:lnSpc>
              <a:spcBef>
                <a:spcPts val="0"/>
              </a:spcBef>
              <a:spcAft>
                <a:spcPts val="0"/>
              </a:spcAft>
              <a:buClrTx/>
              <a:buSzTx/>
              <a:buFontTx/>
              <a:buNone/>
              <a:tabLst/>
              <a:defRPr sz="2200"/>
            </a:pPr>
            <a:endParaRPr kumimoji="0" lang="en-US" sz="2400" b="0" i="0" u="none" strike="noStrike" kern="0" cap="none" spc="0" normalizeH="0" baseline="0" noProof="0" dirty="0">
              <a:ln>
                <a:noFill/>
              </a:ln>
              <a:solidFill>
                <a:schemeClr val="bg1"/>
              </a:solidFill>
              <a:effectLst/>
              <a:uLnTx/>
              <a:uFillTx/>
              <a:latin typeface="Helvetica"/>
              <a:cs typeface="Helvetica"/>
              <a:sym typeface="Helvetica"/>
            </a:endParaRPr>
          </a:p>
          <a:p>
            <a:pPr>
              <a:defRPr sz="2200"/>
            </a:pPr>
            <a:r>
              <a:rPr lang="en-GB" sz="2400" dirty="0">
                <a:solidFill>
                  <a:schemeClr val="tx1"/>
                </a:solidFill>
                <a:latin typeface="Arial" panose="020B0604020202020204" pitchFamily="34" charset="0"/>
                <a:cs typeface="Arial" panose="020B0604020202020204" pitchFamily="34" charset="0"/>
              </a:rPr>
              <a:t>SDPC argued that this sent mixed messages to the public as a return to routine dentistry during another lockdown seemed mistimed and the backlog of treatment was considerable.</a:t>
            </a:r>
          </a:p>
          <a:p>
            <a:pPr>
              <a:defRPr sz="2200"/>
            </a:pPr>
            <a:endParaRPr lang="en-GB" sz="2400" dirty="0">
              <a:solidFill>
                <a:schemeClr val="tx1"/>
              </a:solidFill>
              <a:latin typeface="Arial" panose="020B0604020202020204" pitchFamily="34" charset="0"/>
              <a:cs typeface="Arial" panose="020B0604020202020204" pitchFamily="34" charset="0"/>
            </a:endParaRPr>
          </a:p>
          <a:p>
            <a:pPr>
              <a:defRPr sz="2200"/>
            </a:pPr>
            <a:r>
              <a:rPr lang="en-GB" sz="2400" dirty="0">
                <a:solidFill>
                  <a:schemeClr val="tx1"/>
                </a:solidFill>
                <a:latin typeface="Arial" panose="020B0604020202020204" pitchFamily="34" charset="0"/>
                <a:cs typeface="Arial" panose="020B0604020202020204" pitchFamily="34" charset="0"/>
              </a:rPr>
              <a:t>At that time the R number was rising, we were in a second wave of rising community spread and we had no vaccine.</a:t>
            </a:r>
          </a:p>
          <a:p>
            <a:pPr>
              <a:defRPr sz="2200"/>
            </a:pPr>
            <a:endParaRPr lang="en-GB" sz="2400" dirty="0">
              <a:solidFill>
                <a:schemeClr val="tx1"/>
              </a:solidFill>
              <a:latin typeface="Arial" panose="020B0604020202020204" pitchFamily="34" charset="0"/>
              <a:cs typeface="Arial" panose="020B0604020202020204" pitchFamily="34" charset="0"/>
            </a:endParaRPr>
          </a:p>
          <a:p>
            <a:pPr>
              <a:defRPr sz="2200"/>
            </a:pPr>
            <a:r>
              <a:rPr lang="en-GB" sz="2400" dirty="0">
                <a:solidFill>
                  <a:schemeClr val="tx1"/>
                </a:solidFill>
                <a:latin typeface="Arial" panose="020B0604020202020204" pitchFamily="34" charset="0"/>
                <a:cs typeface="Arial" panose="020B0604020202020204" pitchFamily="34" charset="0"/>
              </a:rPr>
              <a:t>SG had the opportunity to pilot various models of care as GDS was effectively salaried and on a capitation model but they chose not to.</a:t>
            </a:r>
          </a:p>
          <a:p>
            <a:pPr marL="0" marR="0" lvl="0" indent="0" algn="l" defTabSz="584200" rtl="0" eaLnBrk="1" fontAlgn="auto" latinLnBrk="0" hangingPunct="0">
              <a:lnSpc>
                <a:spcPct val="100000"/>
              </a:lnSpc>
              <a:spcBef>
                <a:spcPts val="0"/>
              </a:spcBef>
              <a:spcAft>
                <a:spcPts val="0"/>
              </a:spcAft>
              <a:buClrTx/>
              <a:buSzTx/>
              <a:buFontTx/>
              <a:buNone/>
              <a:tabLst/>
              <a:defRPr sz="2200"/>
            </a:pPr>
            <a:endParaRPr kumimoji="0" lang="en-US" sz="2400" b="0" i="0" u="none" strike="noStrike" kern="0" cap="none" spc="0" normalizeH="0" baseline="0" noProof="0" dirty="0">
              <a:ln>
                <a:noFill/>
              </a:ln>
              <a:solidFill>
                <a:srgbClr val="00B0F0"/>
              </a:solidFill>
              <a:effectLst/>
              <a:uLnTx/>
              <a:uFillTx/>
              <a:latin typeface="Helvetica"/>
              <a:cs typeface="Helvetica"/>
              <a:sym typeface="Helvetica"/>
            </a:endParaRPr>
          </a:p>
          <a:p>
            <a:pPr marL="0" marR="0" lvl="0" indent="0" algn="l" defTabSz="584200" rtl="0" eaLnBrk="1" fontAlgn="auto" latinLnBrk="0" hangingPunct="0">
              <a:lnSpc>
                <a:spcPct val="100000"/>
              </a:lnSpc>
              <a:spcBef>
                <a:spcPts val="0"/>
              </a:spcBef>
              <a:spcAft>
                <a:spcPts val="0"/>
              </a:spcAft>
              <a:buClrTx/>
              <a:buSzTx/>
              <a:buFontTx/>
              <a:buNone/>
              <a:tabLst/>
              <a:defRPr sz="2200"/>
            </a:pPr>
            <a:endParaRPr kumimoji="0" lang="en-US" sz="2200" b="0" i="0" u="none" strike="noStrike" kern="0" cap="none" spc="0" normalizeH="0" baseline="0" noProof="0" dirty="0">
              <a:ln>
                <a:noFill/>
              </a:ln>
              <a:solidFill>
                <a:srgbClr val="000000"/>
              </a:solidFill>
              <a:effectLst/>
              <a:uLnTx/>
              <a:uFillTx/>
              <a:latin typeface="Helvetica"/>
              <a:cs typeface="Helvetica"/>
              <a:sym typeface="Helvetica"/>
            </a:endParaRPr>
          </a:p>
          <a:p>
            <a:br>
              <a:rPr lang="en-US" sz="2400" dirty="0"/>
            </a:br>
            <a:endParaRPr lang="en-GB" sz="2400" dirty="0"/>
          </a:p>
        </p:txBody>
      </p:sp>
    </p:spTree>
    <p:extLst>
      <p:ext uri="{BB962C8B-B14F-4D97-AF65-F5344CB8AC3E}">
        <p14:creationId xmlns:p14="http://schemas.microsoft.com/office/powerpoint/2010/main" val="86708386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accent1">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DF606-C495-4227-A74C-DAFF5719B926}"/>
              </a:ext>
            </a:extLst>
          </p:cNvPr>
          <p:cNvSpPr>
            <a:spLocks noGrp="1"/>
          </p:cNvSpPr>
          <p:nvPr>
            <p:ph type="title"/>
          </p:nvPr>
        </p:nvSpPr>
        <p:spPr>
          <a:xfrm>
            <a:off x="650875" y="364191"/>
            <a:ext cx="11703050" cy="1114985"/>
          </a:xfrm>
        </p:spPr>
        <p:txBody>
          <a:bodyPr/>
          <a:lstStyle/>
          <a:p>
            <a:r>
              <a:rPr lang="en-GB" sz="4800" dirty="0">
                <a:solidFill>
                  <a:schemeClr val="bg1"/>
                </a:solidFill>
              </a:rPr>
              <a:t>The </a:t>
            </a:r>
            <a:r>
              <a:rPr lang="en-GB" sz="4800" dirty="0" err="1">
                <a:solidFill>
                  <a:schemeClr val="bg1"/>
                </a:solidFill>
              </a:rPr>
              <a:t>Covid</a:t>
            </a:r>
            <a:r>
              <a:rPr lang="en-GB" sz="4800" dirty="0">
                <a:solidFill>
                  <a:schemeClr val="bg1"/>
                </a:solidFill>
              </a:rPr>
              <a:t> Timeline</a:t>
            </a:r>
            <a:br>
              <a:rPr lang="en-GB" sz="1200" dirty="0">
                <a:solidFill>
                  <a:schemeClr val="bg1"/>
                </a:solidFill>
              </a:rPr>
            </a:br>
            <a:endParaRPr lang="en-GB" dirty="0"/>
          </a:p>
        </p:txBody>
      </p:sp>
      <p:sp>
        <p:nvSpPr>
          <p:cNvPr id="3" name="Text Placeholder 2">
            <a:extLst>
              <a:ext uri="{FF2B5EF4-FFF2-40B4-BE49-F238E27FC236}">
                <a16:creationId xmlns:a16="http://schemas.microsoft.com/office/drawing/2014/main" id="{E8AF07D1-1632-4313-A456-C679CC1EB2F6}"/>
              </a:ext>
            </a:extLst>
          </p:cNvPr>
          <p:cNvSpPr>
            <a:spLocks noGrp="1"/>
          </p:cNvSpPr>
          <p:nvPr>
            <p:ph type="body" idx="1"/>
          </p:nvPr>
        </p:nvSpPr>
        <p:spPr>
          <a:xfrm>
            <a:off x="650875" y="1260288"/>
            <a:ext cx="11703050" cy="7233024"/>
          </a:xfrm>
        </p:spPr>
        <p:txBody>
          <a:bodyPr>
            <a:noAutofit/>
          </a:bodyPr>
          <a:lstStyle/>
          <a:p>
            <a:pPr>
              <a:defRPr sz="2200"/>
            </a:pPr>
            <a:r>
              <a:rPr lang="en-GB" sz="3200" dirty="0">
                <a:solidFill>
                  <a:srgbClr val="00B0F0"/>
                </a:solidFill>
              </a:rPr>
              <a:t>12 October 2020</a:t>
            </a:r>
          </a:p>
          <a:p>
            <a:pPr marL="0" marR="0" lvl="0" indent="0" algn="l" defTabSz="584200" rtl="0" eaLnBrk="1" fontAlgn="auto" latinLnBrk="0" hangingPunct="0">
              <a:lnSpc>
                <a:spcPct val="100000"/>
              </a:lnSpc>
              <a:spcBef>
                <a:spcPts val="0"/>
              </a:spcBef>
              <a:spcAft>
                <a:spcPts val="0"/>
              </a:spcAft>
              <a:buClrTx/>
              <a:buSzTx/>
              <a:buFontTx/>
              <a:buNone/>
              <a:tabLst/>
              <a:defRPr sz="2200"/>
            </a:pPr>
            <a:endParaRPr kumimoji="0" lang="en-US" sz="2200" b="0" i="0" u="none" strike="noStrike" kern="0" cap="none" spc="0" normalizeH="0" baseline="0" noProof="0" dirty="0">
              <a:ln>
                <a:noFill/>
              </a:ln>
              <a:solidFill>
                <a:schemeClr val="bg1"/>
              </a:solidFill>
              <a:effectLst/>
              <a:uLnTx/>
              <a:uFillTx/>
              <a:latin typeface="Helvetica"/>
              <a:cs typeface="Helvetica"/>
              <a:sym typeface="Helvetica"/>
            </a:endParaRPr>
          </a:p>
          <a:p>
            <a:pPr marL="0" marR="0" lvl="0" indent="0" algn="l" defTabSz="584200" rtl="0" eaLnBrk="1" fontAlgn="auto" latinLnBrk="0" hangingPunct="0">
              <a:lnSpc>
                <a:spcPct val="100000"/>
              </a:lnSpc>
              <a:spcBef>
                <a:spcPts val="0"/>
              </a:spcBef>
              <a:spcAft>
                <a:spcPts val="0"/>
              </a:spcAft>
              <a:buClrTx/>
              <a:buSzTx/>
              <a:buFontTx/>
              <a:buNone/>
              <a:tabLst/>
              <a:defRPr sz="2200"/>
            </a:pPr>
            <a:r>
              <a:rPr kumimoji="0" lang="en-US" sz="2400" b="0" i="0" u="none" strike="noStrike" kern="0" cap="none" spc="0" normalizeH="0" baseline="0" noProof="0" dirty="0">
                <a:ln>
                  <a:noFill/>
                </a:ln>
                <a:solidFill>
                  <a:schemeClr val="bg1"/>
                </a:solidFill>
                <a:effectLst/>
                <a:uLnTx/>
                <a:uFillTx/>
                <a:latin typeface="Helvetica"/>
                <a:cs typeface="Helvetica"/>
                <a:sym typeface="Helvetica"/>
              </a:rPr>
              <a:t>Lack of consultation</a:t>
            </a:r>
          </a:p>
          <a:p>
            <a:pPr marL="0" marR="0" lvl="0" indent="0" algn="l" defTabSz="584200" rtl="0" eaLnBrk="1" fontAlgn="auto" latinLnBrk="0" hangingPunct="0">
              <a:lnSpc>
                <a:spcPct val="100000"/>
              </a:lnSpc>
              <a:spcBef>
                <a:spcPts val="0"/>
              </a:spcBef>
              <a:spcAft>
                <a:spcPts val="0"/>
              </a:spcAft>
              <a:buClrTx/>
              <a:buSzTx/>
              <a:buFontTx/>
              <a:buNone/>
              <a:tabLst/>
              <a:defRPr sz="2200"/>
            </a:pPr>
            <a:endParaRPr lang="en-US" sz="2400" dirty="0">
              <a:solidFill>
                <a:schemeClr val="bg1"/>
              </a:solidFill>
              <a:latin typeface="Helvetica"/>
              <a:cs typeface="Helvetica"/>
            </a:endParaRPr>
          </a:p>
          <a:p>
            <a:pPr marL="0" marR="0" lvl="0" indent="0" algn="l" defTabSz="584200" rtl="0" eaLnBrk="1" fontAlgn="auto" latinLnBrk="0" hangingPunct="0">
              <a:lnSpc>
                <a:spcPct val="100000"/>
              </a:lnSpc>
              <a:spcBef>
                <a:spcPts val="0"/>
              </a:spcBef>
              <a:spcAft>
                <a:spcPts val="0"/>
              </a:spcAft>
              <a:buClrTx/>
              <a:buSzTx/>
              <a:buFontTx/>
              <a:buNone/>
              <a:tabLst/>
              <a:defRPr sz="2200"/>
            </a:pPr>
            <a:r>
              <a:rPr kumimoji="0" lang="en-US" sz="2400" b="0" i="0" u="none" strike="noStrike" kern="0" cap="none" spc="0" normalizeH="0" baseline="0" noProof="0" dirty="0">
                <a:ln>
                  <a:noFill/>
                </a:ln>
                <a:solidFill>
                  <a:srgbClr val="00B0F0"/>
                </a:solidFill>
                <a:effectLst/>
                <a:uLnTx/>
                <a:uFillTx/>
                <a:latin typeface="Helvetica"/>
                <a:cs typeface="Helvetica"/>
                <a:sym typeface="Helvetica"/>
              </a:rPr>
              <a:t>Joe </a:t>
            </a:r>
            <a:r>
              <a:rPr kumimoji="0" lang="en-US" sz="2400" b="0" i="0" u="none" strike="noStrike" kern="0" cap="none" spc="0" normalizeH="0" baseline="0" noProof="0" dirty="0" err="1">
                <a:ln>
                  <a:noFill/>
                </a:ln>
                <a:solidFill>
                  <a:srgbClr val="00B0F0"/>
                </a:solidFill>
                <a:effectLst/>
                <a:uLnTx/>
                <a:uFillTx/>
                <a:latin typeface="Helvetica"/>
                <a:cs typeface="Helvetica"/>
                <a:sym typeface="Helvetica"/>
              </a:rPr>
              <a:t>FitzPatrick</a:t>
            </a:r>
            <a:r>
              <a:rPr kumimoji="0" lang="en-US" sz="2400" b="0" i="0" u="none" strike="noStrike" kern="0" cap="none" spc="0" normalizeH="0" baseline="0" noProof="0" dirty="0">
                <a:ln>
                  <a:noFill/>
                </a:ln>
                <a:solidFill>
                  <a:srgbClr val="00B0F0"/>
                </a:solidFill>
                <a:effectLst/>
                <a:uLnTx/>
                <a:uFillTx/>
                <a:latin typeface="Helvetica"/>
                <a:cs typeface="Helvetica"/>
                <a:sym typeface="Helvetica"/>
              </a:rPr>
              <a:t> announced that practices would be able to provide a full range of treatments to all NHS patients from 1 November 2020.</a:t>
            </a:r>
          </a:p>
          <a:p>
            <a:pPr marL="0" marR="0" lvl="0" indent="0" algn="l" defTabSz="584200" rtl="0" eaLnBrk="1" fontAlgn="auto" latinLnBrk="0" hangingPunct="0">
              <a:lnSpc>
                <a:spcPct val="100000"/>
              </a:lnSpc>
              <a:spcBef>
                <a:spcPts val="0"/>
              </a:spcBef>
              <a:spcAft>
                <a:spcPts val="0"/>
              </a:spcAft>
              <a:buClrTx/>
              <a:buSzTx/>
              <a:buFontTx/>
              <a:buNone/>
              <a:tabLst/>
              <a:defRPr sz="2200"/>
            </a:pPr>
            <a:endParaRPr kumimoji="0" lang="en-US" sz="2400" b="0" i="0" u="none" strike="noStrike" kern="0" cap="none" spc="0" normalizeH="0" baseline="0" noProof="0" dirty="0">
              <a:ln>
                <a:noFill/>
              </a:ln>
              <a:solidFill>
                <a:srgbClr val="00B0F0"/>
              </a:solidFill>
              <a:effectLst/>
              <a:uLnTx/>
              <a:uFillTx/>
              <a:latin typeface="Helvetica"/>
              <a:cs typeface="Helvetica"/>
              <a:sym typeface="Helvetica"/>
            </a:endParaRPr>
          </a:p>
          <a:p>
            <a:pPr marL="0" marR="0" lvl="0" indent="0" algn="l" defTabSz="584200" rtl="0" eaLnBrk="1" fontAlgn="auto" latinLnBrk="0" hangingPunct="0">
              <a:lnSpc>
                <a:spcPct val="100000"/>
              </a:lnSpc>
              <a:spcBef>
                <a:spcPts val="0"/>
              </a:spcBef>
              <a:spcAft>
                <a:spcPts val="0"/>
              </a:spcAft>
              <a:buClrTx/>
              <a:buSzTx/>
              <a:buFontTx/>
              <a:buNone/>
              <a:tabLst/>
              <a:defRPr sz="2200"/>
            </a:pPr>
            <a:r>
              <a:rPr kumimoji="0" lang="en-US" sz="2400" b="0" i="0" u="none" strike="noStrike" kern="0" cap="none" spc="0" normalizeH="0" baseline="0" noProof="0" dirty="0">
                <a:ln>
                  <a:noFill/>
                </a:ln>
                <a:solidFill>
                  <a:srgbClr val="00B0F0"/>
                </a:solidFill>
                <a:effectLst/>
                <a:uLnTx/>
                <a:uFillTx/>
                <a:latin typeface="Helvetica"/>
                <a:cs typeface="Helvetica"/>
                <a:sym typeface="Helvetica"/>
              </a:rPr>
              <a:t>This was done without informing the profession first – it seems more important to the Minister to inform the media and the public prior to informing those delivering the service.</a:t>
            </a:r>
          </a:p>
          <a:p>
            <a:pPr marL="0" marR="0" lvl="0" indent="0" algn="l" defTabSz="584200" rtl="0" eaLnBrk="1" fontAlgn="auto" latinLnBrk="0" hangingPunct="0">
              <a:lnSpc>
                <a:spcPct val="100000"/>
              </a:lnSpc>
              <a:spcBef>
                <a:spcPts val="0"/>
              </a:spcBef>
              <a:spcAft>
                <a:spcPts val="0"/>
              </a:spcAft>
              <a:buClrTx/>
              <a:buSzTx/>
              <a:buFontTx/>
              <a:buNone/>
              <a:tabLst/>
              <a:defRPr sz="2200"/>
            </a:pPr>
            <a:endParaRPr kumimoji="0" lang="en-US" sz="2400" b="0" i="0" u="none" strike="noStrike" kern="0" cap="none" spc="0" normalizeH="0" baseline="0" noProof="0" dirty="0">
              <a:ln>
                <a:noFill/>
              </a:ln>
              <a:solidFill>
                <a:srgbClr val="00B0F0"/>
              </a:solidFill>
              <a:effectLst/>
              <a:uLnTx/>
              <a:uFillTx/>
              <a:latin typeface="Helvetica"/>
              <a:cs typeface="Helvetica"/>
              <a:sym typeface="Helvetica"/>
            </a:endParaRPr>
          </a:p>
          <a:p>
            <a:pPr marL="0" marR="0" lvl="0" indent="0" algn="l" defTabSz="584200" rtl="0" eaLnBrk="1" fontAlgn="auto" latinLnBrk="0" hangingPunct="0">
              <a:lnSpc>
                <a:spcPct val="100000"/>
              </a:lnSpc>
              <a:spcBef>
                <a:spcPts val="0"/>
              </a:spcBef>
              <a:spcAft>
                <a:spcPts val="0"/>
              </a:spcAft>
              <a:buClrTx/>
              <a:buSzTx/>
              <a:buFontTx/>
              <a:buNone/>
              <a:tabLst/>
              <a:defRPr sz="2200"/>
            </a:pPr>
            <a:r>
              <a:rPr kumimoji="0" lang="en-US" sz="2400" b="0" i="0" u="none" strike="noStrike" kern="0" cap="none" spc="0" normalizeH="0" baseline="0" noProof="0" dirty="0">
                <a:ln>
                  <a:noFill/>
                </a:ln>
                <a:solidFill>
                  <a:schemeClr val="bg1"/>
                </a:solidFill>
                <a:effectLst/>
                <a:uLnTx/>
                <a:uFillTx/>
                <a:latin typeface="Helvetica"/>
                <a:cs typeface="Helvetica"/>
                <a:sym typeface="Helvetica"/>
              </a:rPr>
              <a:t>We wrote to the Minister to express our disappointment with this professional discourtesy and our opposition to a return to the full SDR when Covid cases </a:t>
            </a:r>
            <a:r>
              <a:rPr lang="en-US" sz="2400" dirty="0">
                <a:solidFill>
                  <a:schemeClr val="bg1"/>
                </a:solidFill>
                <a:latin typeface="Helvetica"/>
                <a:cs typeface="Helvetica"/>
              </a:rPr>
              <a:t>were</a:t>
            </a:r>
            <a:r>
              <a:rPr kumimoji="0" lang="en-US" sz="2400" b="0" i="0" u="none" strike="noStrike" kern="0" cap="none" spc="0" normalizeH="0" baseline="0" noProof="0" dirty="0">
                <a:ln>
                  <a:noFill/>
                </a:ln>
                <a:solidFill>
                  <a:schemeClr val="bg1"/>
                </a:solidFill>
                <a:effectLst/>
                <a:uLnTx/>
                <a:uFillTx/>
                <a:latin typeface="Helvetica"/>
                <a:cs typeface="Helvetica"/>
                <a:sym typeface="Helvetica"/>
              </a:rPr>
              <a:t> rising.</a:t>
            </a:r>
          </a:p>
          <a:p>
            <a:pPr marL="0" marR="0" lvl="0" indent="0" algn="l" defTabSz="584200" rtl="0" eaLnBrk="1" fontAlgn="auto" latinLnBrk="0" hangingPunct="0">
              <a:lnSpc>
                <a:spcPct val="100000"/>
              </a:lnSpc>
              <a:spcBef>
                <a:spcPts val="0"/>
              </a:spcBef>
              <a:spcAft>
                <a:spcPts val="0"/>
              </a:spcAft>
              <a:buClrTx/>
              <a:buSzTx/>
              <a:buFontTx/>
              <a:buNone/>
              <a:tabLst/>
              <a:defRPr sz="2200"/>
            </a:pPr>
            <a:endParaRPr kumimoji="0" lang="en-US" sz="2400" b="0" i="0" u="none" strike="noStrike" kern="0" cap="none" spc="0" normalizeH="0" baseline="0" noProof="0" dirty="0">
              <a:ln>
                <a:noFill/>
              </a:ln>
              <a:solidFill>
                <a:schemeClr val="bg1"/>
              </a:solidFill>
              <a:effectLst/>
              <a:uLnTx/>
              <a:uFillTx/>
              <a:latin typeface="Helvetica"/>
              <a:cs typeface="Helvetica"/>
              <a:sym typeface="Helvetica"/>
            </a:endParaRPr>
          </a:p>
          <a:p>
            <a:pPr marL="0" marR="0" lvl="0" indent="0" algn="l" defTabSz="584200" rtl="0" eaLnBrk="1" fontAlgn="auto" latinLnBrk="0" hangingPunct="0">
              <a:lnSpc>
                <a:spcPct val="100000"/>
              </a:lnSpc>
              <a:spcBef>
                <a:spcPts val="0"/>
              </a:spcBef>
              <a:spcAft>
                <a:spcPts val="0"/>
              </a:spcAft>
              <a:buClrTx/>
              <a:buSzTx/>
              <a:buFontTx/>
              <a:buNone/>
              <a:tabLst/>
              <a:defRPr sz="2200"/>
            </a:pPr>
            <a:endParaRPr kumimoji="0" lang="en-US" sz="2200" b="0" i="0" u="none" strike="noStrike" kern="0" cap="none" spc="0" normalizeH="0" baseline="0" noProof="0" dirty="0">
              <a:ln>
                <a:noFill/>
              </a:ln>
              <a:solidFill>
                <a:srgbClr val="000000"/>
              </a:solidFill>
              <a:effectLst/>
              <a:uLnTx/>
              <a:uFillTx/>
              <a:latin typeface="Helvetica"/>
              <a:cs typeface="Helvetica"/>
              <a:sym typeface="Helvetica"/>
            </a:endParaRPr>
          </a:p>
          <a:p>
            <a:pPr marL="0" marR="0" lvl="0" indent="0" algn="l" defTabSz="584200" rtl="0" eaLnBrk="1" fontAlgn="auto" latinLnBrk="0" hangingPunct="0">
              <a:lnSpc>
                <a:spcPct val="100000"/>
              </a:lnSpc>
              <a:spcBef>
                <a:spcPts val="0"/>
              </a:spcBef>
              <a:spcAft>
                <a:spcPts val="0"/>
              </a:spcAft>
              <a:buClrTx/>
              <a:buSzTx/>
              <a:buFontTx/>
              <a:buNone/>
              <a:tabLst/>
              <a:defRPr sz="2200"/>
            </a:pPr>
            <a:endParaRPr kumimoji="0" lang="en-US" sz="2200" b="0" i="0" u="none" strike="noStrike" kern="0" cap="none" spc="0" normalizeH="0" baseline="0" noProof="0" dirty="0">
              <a:ln>
                <a:noFill/>
              </a:ln>
              <a:solidFill>
                <a:srgbClr val="000000"/>
              </a:solidFill>
              <a:effectLst/>
              <a:uLnTx/>
              <a:uFillTx/>
              <a:latin typeface="Helvetica"/>
              <a:cs typeface="Helvetica"/>
              <a:sym typeface="Helvetica"/>
            </a:endParaRPr>
          </a:p>
          <a:p>
            <a:br>
              <a:rPr lang="en-US" sz="2400" dirty="0"/>
            </a:br>
            <a:endParaRPr lang="en-GB" sz="2400" dirty="0"/>
          </a:p>
        </p:txBody>
      </p:sp>
    </p:spTree>
    <p:extLst>
      <p:ext uri="{BB962C8B-B14F-4D97-AF65-F5344CB8AC3E}">
        <p14:creationId xmlns:p14="http://schemas.microsoft.com/office/powerpoint/2010/main" val="64202647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accent1">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DF606-C495-4227-A74C-DAFF5719B926}"/>
              </a:ext>
            </a:extLst>
          </p:cNvPr>
          <p:cNvSpPr>
            <a:spLocks noGrp="1"/>
          </p:cNvSpPr>
          <p:nvPr>
            <p:ph type="title"/>
          </p:nvPr>
        </p:nvSpPr>
        <p:spPr>
          <a:xfrm>
            <a:off x="650875" y="364191"/>
            <a:ext cx="11703050" cy="1114985"/>
          </a:xfrm>
        </p:spPr>
        <p:txBody>
          <a:bodyPr/>
          <a:lstStyle/>
          <a:p>
            <a:r>
              <a:rPr lang="en-GB" sz="4800" dirty="0">
                <a:solidFill>
                  <a:schemeClr val="bg1"/>
                </a:solidFill>
              </a:rPr>
              <a:t>The </a:t>
            </a:r>
            <a:r>
              <a:rPr lang="en-GB" sz="4800" dirty="0" err="1">
                <a:solidFill>
                  <a:schemeClr val="bg1"/>
                </a:solidFill>
              </a:rPr>
              <a:t>Covid</a:t>
            </a:r>
            <a:r>
              <a:rPr lang="en-GB" sz="4800" dirty="0">
                <a:solidFill>
                  <a:schemeClr val="bg1"/>
                </a:solidFill>
              </a:rPr>
              <a:t> Timeline</a:t>
            </a:r>
            <a:br>
              <a:rPr lang="en-GB" sz="1200" dirty="0">
                <a:solidFill>
                  <a:schemeClr val="bg1"/>
                </a:solidFill>
              </a:rPr>
            </a:br>
            <a:endParaRPr lang="en-GB" dirty="0"/>
          </a:p>
        </p:txBody>
      </p:sp>
      <p:sp>
        <p:nvSpPr>
          <p:cNvPr id="3" name="Text Placeholder 2">
            <a:extLst>
              <a:ext uri="{FF2B5EF4-FFF2-40B4-BE49-F238E27FC236}">
                <a16:creationId xmlns:a16="http://schemas.microsoft.com/office/drawing/2014/main" id="{E8AF07D1-1632-4313-A456-C679CC1EB2F6}"/>
              </a:ext>
            </a:extLst>
          </p:cNvPr>
          <p:cNvSpPr>
            <a:spLocks noGrp="1"/>
          </p:cNvSpPr>
          <p:nvPr>
            <p:ph type="body" idx="1"/>
          </p:nvPr>
        </p:nvSpPr>
        <p:spPr>
          <a:xfrm>
            <a:off x="650875" y="1260288"/>
            <a:ext cx="11703050" cy="7233024"/>
          </a:xfrm>
        </p:spPr>
        <p:txBody>
          <a:bodyPr>
            <a:noAutofit/>
          </a:bodyPr>
          <a:lstStyle/>
          <a:p>
            <a:pPr>
              <a:defRPr sz="2200"/>
            </a:pPr>
            <a:r>
              <a:rPr lang="en-GB" sz="3200" dirty="0">
                <a:solidFill>
                  <a:srgbClr val="00B0F0"/>
                </a:solidFill>
              </a:rPr>
              <a:t>November 2020</a:t>
            </a:r>
          </a:p>
          <a:p>
            <a:pPr marL="0" marR="0" lvl="0" indent="0" algn="l" defTabSz="584200" rtl="0" eaLnBrk="1" fontAlgn="auto" latinLnBrk="0" hangingPunct="0">
              <a:lnSpc>
                <a:spcPct val="100000"/>
              </a:lnSpc>
              <a:spcBef>
                <a:spcPts val="0"/>
              </a:spcBef>
              <a:spcAft>
                <a:spcPts val="0"/>
              </a:spcAft>
              <a:buClrTx/>
              <a:buSzTx/>
              <a:buFontTx/>
              <a:buNone/>
              <a:tabLst/>
              <a:defRPr sz="2200"/>
            </a:pPr>
            <a:endParaRPr kumimoji="0" lang="en-US" sz="2200" b="0" i="0" u="none" strike="noStrike" kern="0" cap="none" spc="0" normalizeH="0" baseline="0" noProof="0" dirty="0">
              <a:ln>
                <a:noFill/>
              </a:ln>
              <a:solidFill>
                <a:schemeClr val="bg1"/>
              </a:solidFill>
              <a:effectLst/>
              <a:uLnTx/>
              <a:uFillTx/>
              <a:latin typeface="Helvetica"/>
              <a:cs typeface="Helvetica"/>
              <a:sym typeface="Helvetica"/>
            </a:endParaRPr>
          </a:p>
          <a:p>
            <a:pPr marL="0" marR="0" lvl="0" indent="0" algn="l" defTabSz="584200" rtl="0" eaLnBrk="1" fontAlgn="auto" latinLnBrk="0" hangingPunct="0">
              <a:lnSpc>
                <a:spcPct val="100000"/>
              </a:lnSpc>
              <a:spcBef>
                <a:spcPts val="0"/>
              </a:spcBef>
              <a:spcAft>
                <a:spcPts val="0"/>
              </a:spcAft>
              <a:buClrTx/>
              <a:buSzTx/>
              <a:buFontTx/>
              <a:buNone/>
              <a:tabLst/>
              <a:defRPr sz="2200"/>
            </a:pPr>
            <a:r>
              <a:rPr lang="en-US" sz="2400" dirty="0">
                <a:solidFill>
                  <a:schemeClr val="bg1"/>
                </a:solidFill>
                <a:latin typeface="Helvetica"/>
                <a:cs typeface="Helvetica"/>
              </a:rPr>
              <a:t>Serious issues included:</a:t>
            </a:r>
            <a:endParaRPr kumimoji="0" lang="en-US" sz="2400" b="0" i="0" u="none" strike="noStrike" kern="0" cap="none" spc="0" normalizeH="0" baseline="0" noProof="0" dirty="0">
              <a:ln>
                <a:noFill/>
              </a:ln>
              <a:solidFill>
                <a:schemeClr val="bg1"/>
              </a:solidFill>
              <a:effectLst/>
              <a:uLnTx/>
              <a:uFillTx/>
              <a:latin typeface="Helvetica"/>
              <a:cs typeface="Helvetica"/>
              <a:sym typeface="Helvetica"/>
            </a:endParaRPr>
          </a:p>
          <a:p>
            <a:pPr marL="0" marR="0" lvl="0" indent="0" algn="l" defTabSz="584200" rtl="0" eaLnBrk="1" fontAlgn="auto" latinLnBrk="0" hangingPunct="0">
              <a:lnSpc>
                <a:spcPct val="100000"/>
              </a:lnSpc>
              <a:spcBef>
                <a:spcPts val="0"/>
              </a:spcBef>
              <a:spcAft>
                <a:spcPts val="0"/>
              </a:spcAft>
              <a:buClrTx/>
              <a:buSzTx/>
              <a:buFontTx/>
              <a:buNone/>
              <a:tabLst/>
              <a:defRPr sz="2200"/>
            </a:pPr>
            <a:endParaRPr lang="en-US" sz="2400" dirty="0">
              <a:solidFill>
                <a:schemeClr val="bg1"/>
              </a:solidFill>
              <a:latin typeface="Helvetica"/>
              <a:cs typeface="Helvetica"/>
            </a:endParaRPr>
          </a:p>
          <a:p>
            <a:pPr marR="0" lvl="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r>
              <a:rPr kumimoji="0" lang="en-US" sz="2800" b="0" i="0" u="none" strike="noStrike" kern="0" cap="none" spc="0" normalizeH="0" baseline="0" noProof="0" dirty="0">
                <a:ln>
                  <a:noFill/>
                </a:ln>
                <a:solidFill>
                  <a:srgbClr val="00B0F0"/>
                </a:solidFill>
                <a:effectLst/>
                <a:uLnTx/>
                <a:uFillTx/>
                <a:latin typeface="Arial" panose="020B0604020202020204" pitchFamily="34" charset="0"/>
                <a:cs typeface="Arial" panose="020B0604020202020204" pitchFamily="34" charset="0"/>
                <a:sym typeface="Helvetica"/>
              </a:rPr>
              <a:t>PPE</a:t>
            </a:r>
          </a:p>
          <a:p>
            <a:pPr marR="0" lvl="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endParaRPr kumimoji="0" lang="en-US" sz="2800" b="0" i="0" u="none" strike="noStrike" kern="0" cap="none" spc="0" normalizeH="0" baseline="0" noProof="0" dirty="0">
              <a:ln>
                <a:noFill/>
              </a:ln>
              <a:solidFill>
                <a:srgbClr val="00B0F0"/>
              </a:solidFill>
              <a:effectLst/>
              <a:uLnTx/>
              <a:uFillTx/>
              <a:latin typeface="Arial" panose="020B0604020202020204" pitchFamily="34" charset="0"/>
              <a:cs typeface="Arial" panose="020B0604020202020204" pitchFamily="34" charset="0"/>
              <a:sym typeface="Helvetica"/>
            </a:endParaRPr>
          </a:p>
          <a:p>
            <a:pPr marR="0" lvl="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r>
              <a:rPr kumimoji="0" lang="en-US" sz="2800" b="0" i="0" u="none" strike="noStrike" kern="0" cap="none" spc="0" normalizeH="0" baseline="0" noProof="0" dirty="0">
                <a:ln>
                  <a:noFill/>
                </a:ln>
                <a:solidFill>
                  <a:srgbClr val="00B0F0"/>
                </a:solidFill>
                <a:effectLst/>
                <a:uLnTx/>
                <a:uFillTx/>
                <a:latin typeface="Arial" panose="020B0604020202020204" pitchFamily="34" charset="0"/>
                <a:cs typeface="Arial" panose="020B0604020202020204" pitchFamily="34" charset="0"/>
                <a:sym typeface="Helvetica"/>
              </a:rPr>
              <a:t>Ventilation. The CDO’s advice was to wait and explore</a:t>
            </a:r>
          </a:p>
          <a:p>
            <a:pPr marR="0" lvl="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endParaRPr kumimoji="0" lang="en-US" sz="2800" b="0" i="0" u="none" strike="noStrike" kern="0" cap="none" spc="0" normalizeH="0" baseline="0" noProof="0" dirty="0">
              <a:ln>
                <a:noFill/>
              </a:ln>
              <a:solidFill>
                <a:srgbClr val="00B0F0"/>
              </a:solidFill>
              <a:effectLst/>
              <a:uLnTx/>
              <a:uFillTx/>
              <a:latin typeface="Arial" panose="020B0604020202020204" pitchFamily="34" charset="0"/>
              <a:cs typeface="Arial" panose="020B0604020202020204" pitchFamily="34" charset="0"/>
              <a:sym typeface="Helvetica"/>
            </a:endParaRPr>
          </a:p>
          <a:p>
            <a:pPr marR="0" lvl="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r>
              <a:rPr kumimoji="0" lang="en-US" sz="2800" b="0" i="0" u="none" strike="noStrike" kern="0" cap="none" spc="0" normalizeH="0" baseline="0" noProof="0" dirty="0">
                <a:ln>
                  <a:noFill/>
                </a:ln>
                <a:solidFill>
                  <a:srgbClr val="00B0F0"/>
                </a:solidFill>
                <a:effectLst/>
                <a:uLnTx/>
                <a:uFillTx/>
                <a:latin typeface="Arial" panose="020B0604020202020204" pitchFamily="34" charset="0"/>
                <a:cs typeface="Arial" panose="020B0604020202020204" pitchFamily="34" charset="0"/>
                <a:sym typeface="Helvetica"/>
              </a:rPr>
              <a:t>Long term model of care. Scottish Government has done no work on this</a:t>
            </a:r>
          </a:p>
          <a:p>
            <a:pPr marR="0" lvl="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endParaRPr kumimoji="0" lang="en-US" sz="2800" b="0" i="0" u="none" strike="noStrike" kern="0" cap="none" spc="0" normalizeH="0" baseline="0" noProof="0" dirty="0">
              <a:ln>
                <a:noFill/>
              </a:ln>
              <a:solidFill>
                <a:srgbClr val="00B0F0"/>
              </a:solidFill>
              <a:effectLst/>
              <a:uLnTx/>
              <a:uFillTx/>
              <a:latin typeface="Arial" panose="020B0604020202020204" pitchFamily="34" charset="0"/>
              <a:cs typeface="Arial" panose="020B0604020202020204" pitchFamily="34" charset="0"/>
              <a:sym typeface="Helvetica"/>
            </a:endParaRPr>
          </a:p>
          <a:p>
            <a:pPr marR="0" lvl="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r>
              <a:rPr kumimoji="0" lang="en-US" sz="28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Helvetica"/>
              </a:rPr>
              <a:t>Covid vaccinations - are we front line?</a:t>
            </a:r>
          </a:p>
          <a:p>
            <a:pPr marR="0" lvl="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endParaRPr kumimoji="0" lang="en-US" sz="28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Helvetica"/>
            </a:endParaRPr>
          </a:p>
          <a:p>
            <a:pPr marR="0" lvl="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r>
              <a:rPr kumimoji="0" lang="en-US" sz="28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Helvetica"/>
              </a:rPr>
              <a:t>Activity measurement</a:t>
            </a:r>
          </a:p>
          <a:p>
            <a:pPr marR="0" lvl="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endParaRPr kumimoji="0" lang="en-US" sz="28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Helvetica"/>
            </a:endParaRPr>
          </a:p>
          <a:p>
            <a:pPr marR="0" lvl="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r>
              <a:rPr kumimoji="0" lang="en-US" sz="28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Helvetica"/>
              </a:rPr>
              <a:t>Payments to new associates</a:t>
            </a:r>
          </a:p>
          <a:p>
            <a:pPr marL="0" marR="0" lvl="0" indent="0" algn="l" defTabSz="584200" rtl="0" eaLnBrk="1" fontAlgn="auto" latinLnBrk="0" hangingPunct="0">
              <a:lnSpc>
                <a:spcPct val="100000"/>
              </a:lnSpc>
              <a:spcBef>
                <a:spcPts val="0"/>
              </a:spcBef>
              <a:spcAft>
                <a:spcPts val="0"/>
              </a:spcAft>
              <a:buClrTx/>
              <a:buSzTx/>
              <a:buFontTx/>
              <a:buNone/>
              <a:tabLst/>
              <a:defRPr sz="2200"/>
            </a:pPr>
            <a:endParaRPr kumimoji="0" lang="en-US" sz="2200" b="0" i="0" u="none" strike="noStrike" kern="0" cap="none" spc="0" normalizeH="0" baseline="0" noProof="0" dirty="0">
              <a:ln>
                <a:noFill/>
              </a:ln>
              <a:solidFill>
                <a:srgbClr val="000000"/>
              </a:solidFill>
              <a:effectLst/>
              <a:uLnTx/>
              <a:uFillTx/>
              <a:latin typeface="Helvetica"/>
              <a:cs typeface="Helvetica"/>
              <a:sym typeface="Helvetica"/>
            </a:endParaRPr>
          </a:p>
          <a:p>
            <a:pPr marL="0" marR="0" lvl="0" indent="0" algn="l" defTabSz="584200" rtl="0" eaLnBrk="1" fontAlgn="auto" latinLnBrk="0" hangingPunct="0">
              <a:lnSpc>
                <a:spcPct val="100000"/>
              </a:lnSpc>
              <a:spcBef>
                <a:spcPts val="0"/>
              </a:spcBef>
              <a:spcAft>
                <a:spcPts val="0"/>
              </a:spcAft>
              <a:buClrTx/>
              <a:buSzTx/>
              <a:buFontTx/>
              <a:buNone/>
              <a:tabLst/>
              <a:defRPr sz="2200"/>
            </a:pPr>
            <a:endParaRPr kumimoji="0" lang="en-US" sz="2200" b="0" i="0" u="none" strike="noStrike" kern="0" cap="none" spc="0" normalizeH="0" baseline="0" noProof="0" dirty="0">
              <a:ln>
                <a:noFill/>
              </a:ln>
              <a:solidFill>
                <a:srgbClr val="000000"/>
              </a:solidFill>
              <a:effectLst/>
              <a:uLnTx/>
              <a:uFillTx/>
              <a:latin typeface="Helvetica"/>
              <a:cs typeface="Helvetica"/>
              <a:sym typeface="Helvetica"/>
            </a:endParaRPr>
          </a:p>
          <a:p>
            <a:br>
              <a:rPr lang="en-US" sz="2400" dirty="0"/>
            </a:br>
            <a:endParaRPr lang="en-GB" sz="2400" dirty="0"/>
          </a:p>
        </p:txBody>
      </p:sp>
    </p:spTree>
    <p:extLst>
      <p:ext uri="{BB962C8B-B14F-4D97-AF65-F5344CB8AC3E}">
        <p14:creationId xmlns:p14="http://schemas.microsoft.com/office/powerpoint/2010/main" val="410034787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accent1">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DF606-C495-4227-A74C-DAFF5719B926}"/>
              </a:ext>
            </a:extLst>
          </p:cNvPr>
          <p:cNvSpPr>
            <a:spLocks noGrp="1"/>
          </p:cNvSpPr>
          <p:nvPr>
            <p:ph type="title"/>
          </p:nvPr>
        </p:nvSpPr>
        <p:spPr>
          <a:xfrm>
            <a:off x="650875" y="364191"/>
            <a:ext cx="11703050" cy="1114985"/>
          </a:xfrm>
        </p:spPr>
        <p:txBody>
          <a:bodyPr/>
          <a:lstStyle/>
          <a:p>
            <a:r>
              <a:rPr lang="en-GB" sz="4800" dirty="0">
                <a:solidFill>
                  <a:schemeClr val="bg1"/>
                </a:solidFill>
              </a:rPr>
              <a:t>The </a:t>
            </a:r>
            <a:r>
              <a:rPr lang="en-GB" sz="4800" dirty="0" err="1">
                <a:solidFill>
                  <a:schemeClr val="bg1"/>
                </a:solidFill>
              </a:rPr>
              <a:t>Covid</a:t>
            </a:r>
            <a:r>
              <a:rPr lang="en-GB" sz="4800" dirty="0">
                <a:solidFill>
                  <a:schemeClr val="bg1"/>
                </a:solidFill>
              </a:rPr>
              <a:t> Timeline</a:t>
            </a:r>
            <a:br>
              <a:rPr lang="en-GB" sz="1200" dirty="0">
                <a:solidFill>
                  <a:schemeClr val="bg1"/>
                </a:solidFill>
              </a:rPr>
            </a:br>
            <a:endParaRPr lang="en-GB" dirty="0"/>
          </a:p>
        </p:txBody>
      </p:sp>
      <p:sp>
        <p:nvSpPr>
          <p:cNvPr id="3" name="Text Placeholder 2">
            <a:extLst>
              <a:ext uri="{FF2B5EF4-FFF2-40B4-BE49-F238E27FC236}">
                <a16:creationId xmlns:a16="http://schemas.microsoft.com/office/drawing/2014/main" id="{E8AF07D1-1632-4313-A456-C679CC1EB2F6}"/>
              </a:ext>
            </a:extLst>
          </p:cNvPr>
          <p:cNvSpPr>
            <a:spLocks noGrp="1"/>
          </p:cNvSpPr>
          <p:nvPr>
            <p:ph type="body" idx="1"/>
          </p:nvPr>
        </p:nvSpPr>
        <p:spPr>
          <a:xfrm>
            <a:off x="650875" y="1260288"/>
            <a:ext cx="11703050" cy="7233024"/>
          </a:xfrm>
        </p:spPr>
        <p:txBody>
          <a:bodyPr>
            <a:noAutofit/>
          </a:bodyPr>
          <a:lstStyle/>
          <a:p>
            <a:pPr>
              <a:defRPr sz="2200"/>
            </a:pPr>
            <a:r>
              <a:rPr lang="en-GB" sz="3200" dirty="0">
                <a:solidFill>
                  <a:srgbClr val="00B0F0"/>
                </a:solidFill>
              </a:rPr>
              <a:t>December 2020</a:t>
            </a:r>
          </a:p>
          <a:p>
            <a:pPr marL="0" marR="0" lvl="0" indent="0" algn="l" defTabSz="584200" rtl="0" eaLnBrk="1" fontAlgn="auto" latinLnBrk="0" hangingPunct="0">
              <a:lnSpc>
                <a:spcPct val="100000"/>
              </a:lnSpc>
              <a:spcBef>
                <a:spcPts val="0"/>
              </a:spcBef>
              <a:spcAft>
                <a:spcPts val="0"/>
              </a:spcAft>
              <a:buClrTx/>
              <a:buSzTx/>
              <a:buFontTx/>
              <a:buNone/>
              <a:tabLst/>
              <a:defRPr sz="2200"/>
            </a:pPr>
            <a:endParaRPr kumimoji="0" lang="en-US" sz="2200" b="0" i="0" u="none" strike="noStrike" kern="0" cap="none" spc="0" normalizeH="0" baseline="0" noProof="0" dirty="0">
              <a:ln>
                <a:noFill/>
              </a:ln>
              <a:solidFill>
                <a:schemeClr val="bg1"/>
              </a:solidFill>
              <a:effectLst/>
              <a:uLnTx/>
              <a:uFillTx/>
              <a:latin typeface="Helvetica"/>
              <a:cs typeface="Helvetica"/>
              <a:sym typeface="Helvetica"/>
            </a:endParaRPr>
          </a:p>
          <a:p>
            <a:pPr marL="0" marR="0" lvl="0" indent="0" algn="l" defTabSz="584200" rtl="0" eaLnBrk="1" fontAlgn="auto" latinLnBrk="0" hangingPunct="0">
              <a:lnSpc>
                <a:spcPct val="100000"/>
              </a:lnSpc>
              <a:spcBef>
                <a:spcPts val="0"/>
              </a:spcBef>
              <a:spcAft>
                <a:spcPts val="0"/>
              </a:spcAft>
              <a:buClrTx/>
              <a:buSzTx/>
              <a:buFontTx/>
              <a:buNone/>
              <a:tabLst/>
              <a:defRPr sz="2200"/>
            </a:pPr>
            <a:r>
              <a:rPr lang="en-US" sz="2400" dirty="0">
                <a:solidFill>
                  <a:schemeClr val="bg1"/>
                </a:solidFill>
                <a:latin typeface="Helvetica"/>
                <a:cs typeface="Helvetica"/>
              </a:rPr>
              <a:t>Headline developments included:</a:t>
            </a:r>
            <a:endParaRPr kumimoji="0" lang="en-US" sz="2400" b="0" i="0" u="none" strike="noStrike" kern="0" cap="none" spc="0" normalizeH="0" baseline="0" noProof="0" dirty="0">
              <a:ln>
                <a:noFill/>
              </a:ln>
              <a:solidFill>
                <a:schemeClr val="bg1"/>
              </a:solidFill>
              <a:effectLst/>
              <a:uLnTx/>
              <a:uFillTx/>
              <a:latin typeface="Helvetica"/>
              <a:cs typeface="Helvetica"/>
              <a:sym typeface="Helvetica"/>
            </a:endParaRPr>
          </a:p>
          <a:p>
            <a:pPr marL="0" marR="0" lvl="0" indent="0" algn="l" defTabSz="584200" rtl="0" eaLnBrk="1" fontAlgn="auto" latinLnBrk="0" hangingPunct="0">
              <a:lnSpc>
                <a:spcPct val="100000"/>
              </a:lnSpc>
              <a:spcBef>
                <a:spcPts val="0"/>
              </a:spcBef>
              <a:spcAft>
                <a:spcPts val="0"/>
              </a:spcAft>
              <a:buClrTx/>
              <a:buSzTx/>
              <a:buFontTx/>
              <a:buNone/>
              <a:tabLst/>
              <a:defRPr sz="2200"/>
            </a:pPr>
            <a:endParaRPr lang="en-US" sz="2400" dirty="0">
              <a:solidFill>
                <a:schemeClr val="bg1"/>
              </a:solidFill>
              <a:latin typeface="Helvetica"/>
              <a:cs typeface="Helvetica"/>
            </a:endParaRPr>
          </a:p>
          <a:p>
            <a:pPr marR="0" lvl="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r>
              <a:rPr kumimoji="0" lang="en-US" sz="2400" b="0" i="0" u="none" strike="noStrike" kern="0" cap="none" spc="0" normalizeH="0" baseline="0" noProof="0" dirty="0">
                <a:ln>
                  <a:noFill/>
                </a:ln>
                <a:solidFill>
                  <a:srgbClr val="00B0F0"/>
                </a:solidFill>
                <a:effectLst/>
                <a:uLnTx/>
                <a:uFillTx/>
                <a:latin typeface="Arial" panose="020B0604020202020204" pitchFamily="34" charset="0"/>
                <a:cs typeface="Arial" panose="020B0604020202020204" pitchFamily="34" charset="0"/>
                <a:sym typeface="Helvetica"/>
              </a:rPr>
              <a:t>Activity measurement  - SG wish single measurement of gross</a:t>
            </a:r>
          </a:p>
          <a:p>
            <a:pPr marR="0" lvl="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endParaRPr kumimoji="0" lang="en-US" sz="2400" b="0" i="0" u="none" strike="noStrike" kern="0" cap="none" spc="0" normalizeH="0" baseline="0" noProof="0" dirty="0">
              <a:ln>
                <a:noFill/>
              </a:ln>
              <a:solidFill>
                <a:srgbClr val="00B0F0"/>
              </a:solidFill>
              <a:effectLst/>
              <a:uLnTx/>
              <a:uFillTx/>
              <a:latin typeface="Arial" panose="020B0604020202020204" pitchFamily="34" charset="0"/>
              <a:cs typeface="Arial" panose="020B0604020202020204" pitchFamily="34" charset="0"/>
              <a:sym typeface="Helvetica"/>
            </a:endParaRPr>
          </a:p>
          <a:p>
            <a:pPr marR="0" lvl="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r>
              <a:rPr kumimoji="0" lang="en-US" sz="2400" b="0" i="0" u="none" strike="noStrike" kern="0" cap="none" spc="0" normalizeH="0" baseline="0" noProof="0" dirty="0">
                <a:ln>
                  <a:noFill/>
                </a:ln>
                <a:solidFill>
                  <a:srgbClr val="00B0F0"/>
                </a:solidFill>
                <a:effectLst/>
                <a:uLnTx/>
                <a:uFillTx/>
                <a:latin typeface="Arial" panose="020B0604020202020204" pitchFamily="34" charset="0"/>
                <a:cs typeface="Arial" panose="020B0604020202020204" pitchFamily="34" charset="0"/>
                <a:sym typeface="Helvetica"/>
              </a:rPr>
              <a:t>Vaccination training - </a:t>
            </a:r>
            <a:r>
              <a:rPr kumimoji="0" lang="en-US" sz="2400" b="0" i="0" u="none" strike="noStrike" kern="0" cap="none" spc="0" normalizeH="0" baseline="0" noProof="0" dirty="0" err="1">
                <a:ln>
                  <a:noFill/>
                </a:ln>
                <a:solidFill>
                  <a:srgbClr val="00B0F0"/>
                </a:solidFill>
                <a:effectLst/>
                <a:uLnTx/>
                <a:uFillTx/>
                <a:latin typeface="Arial" panose="020B0604020202020204" pitchFamily="34" charset="0"/>
                <a:cs typeface="Arial" panose="020B0604020202020204" pitchFamily="34" charset="0"/>
                <a:sym typeface="Helvetica"/>
              </a:rPr>
              <a:t>Turas</a:t>
            </a:r>
            <a:r>
              <a:rPr kumimoji="0" lang="en-US" sz="2400" b="0" i="0" u="none" strike="noStrike" kern="0" cap="none" spc="0" normalizeH="0" baseline="0" noProof="0" dirty="0">
                <a:ln>
                  <a:noFill/>
                </a:ln>
                <a:solidFill>
                  <a:srgbClr val="00B0F0"/>
                </a:solidFill>
                <a:effectLst/>
                <a:uLnTx/>
                <a:uFillTx/>
                <a:latin typeface="Arial" panose="020B0604020202020204" pitchFamily="34" charset="0"/>
                <a:cs typeface="Arial" panose="020B0604020202020204" pitchFamily="34" charset="0"/>
                <a:sym typeface="Helvetica"/>
              </a:rPr>
              <a:t> modules, slide presentations, webinars. A bureaucratic process</a:t>
            </a:r>
          </a:p>
          <a:p>
            <a:pPr marR="0" lvl="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endParaRPr kumimoji="0" lang="en-US" sz="2400" b="0" i="0" u="none" strike="noStrike" kern="0" cap="none" spc="0" normalizeH="0" baseline="0" noProof="0" dirty="0">
              <a:ln>
                <a:noFill/>
              </a:ln>
              <a:solidFill>
                <a:srgbClr val="00B0F0"/>
              </a:solidFill>
              <a:effectLst/>
              <a:uLnTx/>
              <a:uFillTx/>
              <a:latin typeface="Arial" panose="020B0604020202020204" pitchFamily="34" charset="0"/>
              <a:cs typeface="Arial" panose="020B0604020202020204" pitchFamily="34" charset="0"/>
              <a:sym typeface="Helvetica"/>
            </a:endParaRPr>
          </a:p>
          <a:p>
            <a:pPr marR="0" lvl="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r>
              <a:rPr kumimoji="0" lang="en-US" sz="2400" b="0" i="0" u="none" strike="noStrike" kern="0" cap="none" spc="0" normalizeH="0" baseline="0" noProof="0" dirty="0">
                <a:ln>
                  <a:noFill/>
                </a:ln>
                <a:solidFill>
                  <a:srgbClr val="00B0F0"/>
                </a:solidFill>
                <a:effectLst/>
                <a:uLnTx/>
                <a:uFillTx/>
                <a:latin typeface="Arial" panose="020B0604020202020204" pitchFamily="34" charset="0"/>
                <a:cs typeface="Arial" panose="020B0604020202020204" pitchFamily="34" charset="0"/>
                <a:sym typeface="Helvetica"/>
              </a:rPr>
              <a:t>PPE delivery system</a:t>
            </a:r>
          </a:p>
          <a:p>
            <a:pPr marR="0" lvl="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endParaRPr kumimoji="0" lang="en-US" sz="2400" b="0" i="0" u="none" strike="noStrike" kern="0" cap="none" spc="0" normalizeH="0" baseline="0" noProof="0" dirty="0">
              <a:ln>
                <a:noFill/>
              </a:ln>
              <a:solidFill>
                <a:srgbClr val="00B0F0"/>
              </a:solidFill>
              <a:effectLst/>
              <a:uLnTx/>
              <a:uFillTx/>
              <a:latin typeface="Arial" panose="020B0604020202020204" pitchFamily="34" charset="0"/>
              <a:cs typeface="Arial" panose="020B0604020202020204" pitchFamily="34" charset="0"/>
              <a:sym typeface="Helvetica"/>
            </a:endParaRPr>
          </a:p>
          <a:p>
            <a:pPr marR="0" lvl="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r>
              <a:rPr kumimoji="0" lang="en-US" sz="24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Helvetica"/>
              </a:rPr>
              <a:t>Ventilation guidance - coming soon?</a:t>
            </a:r>
          </a:p>
          <a:p>
            <a:pPr marR="0" lvl="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endParaRPr kumimoji="0" lang="en-US" sz="24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Helvetica"/>
            </a:endParaRPr>
          </a:p>
          <a:p>
            <a:pPr marR="0" lvl="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r>
              <a:rPr kumimoji="0" lang="en-US" sz="24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Helvetica"/>
              </a:rPr>
              <a:t>New Associate financial support</a:t>
            </a:r>
            <a:r>
              <a:rPr lang="en-US" sz="2400" dirty="0">
                <a:solidFill>
                  <a:schemeClr val="tx1"/>
                </a:solidFill>
                <a:latin typeface="Arial" panose="020B0604020202020204" pitchFamily="34" charset="0"/>
                <a:cs typeface="Arial" panose="020B0604020202020204" pitchFamily="34" charset="0"/>
              </a:rPr>
              <a:t> - </a:t>
            </a:r>
            <a:r>
              <a:rPr kumimoji="0" lang="en-US" sz="24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Helvetica"/>
              </a:rPr>
              <a:t>SG very keen</a:t>
            </a:r>
          </a:p>
          <a:p>
            <a:pPr marR="0" lvl="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endParaRPr kumimoji="0" lang="en-US" sz="24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Helvetica"/>
            </a:endParaRPr>
          </a:p>
          <a:p>
            <a:pPr marR="0" lvl="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r>
              <a:rPr kumimoji="0" lang="en-US" sz="24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Helvetica"/>
              </a:rPr>
              <a:t>Point of care testing  - SG say LFT not sensitive enough</a:t>
            </a:r>
          </a:p>
          <a:p>
            <a:pPr marR="0" lvl="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endParaRPr kumimoji="0" lang="en-US" sz="24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Helvetica"/>
            </a:endParaRPr>
          </a:p>
          <a:p>
            <a:pPr marR="0" lvl="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r>
              <a:rPr kumimoji="0" lang="en-US" sz="24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Helvetica"/>
              </a:rPr>
              <a:t>SG announce £500 to each NHS provider</a:t>
            </a:r>
          </a:p>
          <a:p>
            <a:pPr marR="0" lvl="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endParaRPr kumimoji="0" lang="en-US" sz="24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Helvetica"/>
            </a:endParaRPr>
          </a:p>
          <a:p>
            <a:pPr marR="0" lvl="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r>
              <a:rPr kumimoji="0" lang="en-US" sz="24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Helvetica"/>
              </a:rPr>
              <a:t>NHS mail migration</a:t>
            </a:r>
          </a:p>
          <a:p>
            <a:pPr marL="0" marR="0" lvl="0" indent="0" algn="l" defTabSz="584200" rtl="0" eaLnBrk="1" fontAlgn="auto" latinLnBrk="0" hangingPunct="0">
              <a:lnSpc>
                <a:spcPct val="100000"/>
              </a:lnSpc>
              <a:spcBef>
                <a:spcPts val="0"/>
              </a:spcBef>
              <a:spcAft>
                <a:spcPts val="0"/>
              </a:spcAft>
              <a:buClrTx/>
              <a:buSzTx/>
              <a:buFontTx/>
              <a:buNone/>
              <a:tabLst/>
              <a:defRPr sz="2200"/>
            </a:pPr>
            <a:endParaRPr kumimoji="0" lang="en-US" sz="2200" b="0" i="0" u="none" strike="noStrike" kern="0" cap="none" spc="0" normalizeH="0" baseline="0" noProof="0" dirty="0">
              <a:ln>
                <a:noFill/>
              </a:ln>
              <a:solidFill>
                <a:srgbClr val="000000"/>
              </a:solidFill>
              <a:effectLst/>
              <a:uLnTx/>
              <a:uFillTx/>
              <a:latin typeface="Helvetica"/>
              <a:cs typeface="Helvetica"/>
              <a:sym typeface="Helvetica"/>
            </a:endParaRPr>
          </a:p>
          <a:p>
            <a:br>
              <a:rPr lang="en-US" sz="2400" dirty="0"/>
            </a:br>
            <a:endParaRPr lang="en-GB" sz="2400" dirty="0"/>
          </a:p>
        </p:txBody>
      </p:sp>
    </p:spTree>
    <p:extLst>
      <p:ext uri="{BB962C8B-B14F-4D97-AF65-F5344CB8AC3E}">
        <p14:creationId xmlns:p14="http://schemas.microsoft.com/office/powerpoint/2010/main" val="204149628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accent1">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DF606-C495-4227-A74C-DAFF5719B926}"/>
              </a:ext>
            </a:extLst>
          </p:cNvPr>
          <p:cNvSpPr>
            <a:spLocks noGrp="1"/>
          </p:cNvSpPr>
          <p:nvPr>
            <p:ph type="title"/>
          </p:nvPr>
        </p:nvSpPr>
        <p:spPr>
          <a:xfrm>
            <a:off x="650875" y="364191"/>
            <a:ext cx="11703050" cy="1114985"/>
          </a:xfrm>
        </p:spPr>
        <p:txBody>
          <a:bodyPr/>
          <a:lstStyle/>
          <a:p>
            <a:r>
              <a:rPr lang="en-GB" sz="4800" dirty="0">
                <a:solidFill>
                  <a:schemeClr val="bg1"/>
                </a:solidFill>
              </a:rPr>
              <a:t>The </a:t>
            </a:r>
            <a:r>
              <a:rPr lang="en-GB" sz="4800" dirty="0" err="1">
                <a:solidFill>
                  <a:schemeClr val="bg1"/>
                </a:solidFill>
              </a:rPr>
              <a:t>Covid</a:t>
            </a:r>
            <a:r>
              <a:rPr lang="en-GB" sz="4800" dirty="0">
                <a:solidFill>
                  <a:schemeClr val="bg1"/>
                </a:solidFill>
              </a:rPr>
              <a:t> Timeline</a:t>
            </a:r>
            <a:br>
              <a:rPr lang="en-GB" sz="1200" dirty="0">
                <a:solidFill>
                  <a:schemeClr val="bg1"/>
                </a:solidFill>
              </a:rPr>
            </a:br>
            <a:endParaRPr lang="en-GB" dirty="0"/>
          </a:p>
        </p:txBody>
      </p:sp>
      <p:sp>
        <p:nvSpPr>
          <p:cNvPr id="3" name="Text Placeholder 2">
            <a:extLst>
              <a:ext uri="{FF2B5EF4-FFF2-40B4-BE49-F238E27FC236}">
                <a16:creationId xmlns:a16="http://schemas.microsoft.com/office/drawing/2014/main" id="{E8AF07D1-1632-4313-A456-C679CC1EB2F6}"/>
              </a:ext>
            </a:extLst>
          </p:cNvPr>
          <p:cNvSpPr>
            <a:spLocks noGrp="1"/>
          </p:cNvSpPr>
          <p:nvPr>
            <p:ph type="body" idx="1"/>
          </p:nvPr>
        </p:nvSpPr>
        <p:spPr>
          <a:xfrm>
            <a:off x="650875" y="1260288"/>
            <a:ext cx="11703050" cy="7233024"/>
          </a:xfrm>
        </p:spPr>
        <p:txBody>
          <a:bodyPr>
            <a:noAutofit/>
          </a:bodyPr>
          <a:lstStyle/>
          <a:p>
            <a:pPr>
              <a:defRPr sz="2200"/>
            </a:pPr>
            <a:r>
              <a:rPr lang="en-GB" sz="3200" dirty="0">
                <a:solidFill>
                  <a:srgbClr val="00B0F0"/>
                </a:solidFill>
              </a:rPr>
              <a:t>December 2020 continued</a:t>
            </a:r>
          </a:p>
          <a:p>
            <a:pPr marL="0" marR="0" lvl="0" indent="0" algn="l" defTabSz="584200" rtl="0" eaLnBrk="1" fontAlgn="auto" latinLnBrk="0" hangingPunct="0">
              <a:lnSpc>
                <a:spcPct val="100000"/>
              </a:lnSpc>
              <a:spcBef>
                <a:spcPts val="0"/>
              </a:spcBef>
              <a:spcAft>
                <a:spcPts val="0"/>
              </a:spcAft>
              <a:buClrTx/>
              <a:buSzTx/>
              <a:buFontTx/>
              <a:buNone/>
              <a:tabLst/>
              <a:defRPr sz="2200"/>
            </a:pPr>
            <a:endParaRPr kumimoji="0" lang="en-US" sz="2200" b="0" i="0" u="none" strike="noStrike" kern="0" cap="none" spc="0" normalizeH="0" baseline="0" noProof="0" dirty="0">
              <a:ln>
                <a:noFill/>
              </a:ln>
              <a:solidFill>
                <a:schemeClr val="bg1"/>
              </a:solidFill>
              <a:effectLst/>
              <a:uLnTx/>
              <a:uFillTx/>
              <a:latin typeface="Helvetica"/>
              <a:cs typeface="Helvetica"/>
              <a:sym typeface="Helvetica"/>
            </a:endParaRPr>
          </a:p>
          <a:p>
            <a:pPr marL="0" marR="0" lvl="0" indent="0" algn="l" defTabSz="584200" rtl="0" eaLnBrk="1" fontAlgn="auto" latinLnBrk="0" hangingPunct="0">
              <a:lnSpc>
                <a:spcPct val="100000"/>
              </a:lnSpc>
              <a:spcBef>
                <a:spcPts val="0"/>
              </a:spcBef>
              <a:spcAft>
                <a:spcPts val="0"/>
              </a:spcAft>
              <a:buClrTx/>
              <a:buSzTx/>
              <a:buFontTx/>
              <a:buNone/>
              <a:tabLst/>
              <a:defRPr sz="2200"/>
            </a:pPr>
            <a:r>
              <a:rPr lang="en-US" sz="2400" dirty="0">
                <a:solidFill>
                  <a:schemeClr val="bg1"/>
                </a:solidFill>
                <a:latin typeface="Helvetica"/>
                <a:cs typeface="Helvetica"/>
              </a:rPr>
              <a:t>Covid and Flu vaccination updates:</a:t>
            </a:r>
            <a:endParaRPr kumimoji="0" lang="en-US" sz="2400" b="0" i="0" u="none" strike="noStrike" kern="0" cap="none" spc="0" normalizeH="0" baseline="0" noProof="0" dirty="0">
              <a:ln>
                <a:noFill/>
              </a:ln>
              <a:solidFill>
                <a:schemeClr val="bg1"/>
              </a:solidFill>
              <a:effectLst/>
              <a:uLnTx/>
              <a:uFillTx/>
              <a:latin typeface="Helvetica"/>
              <a:cs typeface="Helvetica"/>
              <a:sym typeface="Helvetica"/>
            </a:endParaRPr>
          </a:p>
          <a:p>
            <a:pPr marL="0" marR="0" lvl="0" indent="0" algn="l" defTabSz="584200" rtl="0" eaLnBrk="1" fontAlgn="auto" latinLnBrk="0" hangingPunct="0">
              <a:lnSpc>
                <a:spcPct val="100000"/>
              </a:lnSpc>
              <a:spcBef>
                <a:spcPts val="0"/>
              </a:spcBef>
              <a:spcAft>
                <a:spcPts val="0"/>
              </a:spcAft>
              <a:buClrTx/>
              <a:buSzTx/>
              <a:buFontTx/>
              <a:buNone/>
              <a:tabLst/>
              <a:defRPr sz="2200"/>
            </a:pPr>
            <a:endParaRPr lang="en-US" sz="2400" dirty="0">
              <a:solidFill>
                <a:schemeClr val="bg1"/>
              </a:solidFill>
              <a:latin typeface="Helvetica"/>
              <a:cs typeface="Helvetica"/>
            </a:endParaRPr>
          </a:p>
          <a:p>
            <a:pPr marR="0" lvl="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r>
              <a:rPr kumimoji="0" lang="en-US" sz="2800" b="0" i="0" u="none" strike="noStrike" kern="0" cap="none" spc="0" normalizeH="0" baseline="0" noProof="0" dirty="0">
                <a:ln>
                  <a:noFill/>
                </a:ln>
                <a:solidFill>
                  <a:srgbClr val="00B0F0"/>
                </a:solidFill>
                <a:effectLst/>
                <a:uLnTx/>
                <a:uFillTx/>
                <a:latin typeface="Arial" panose="020B0604020202020204" pitchFamily="34" charset="0"/>
                <a:cs typeface="Arial" panose="020B0604020202020204" pitchFamily="34" charset="0"/>
                <a:sym typeface="Helvetica"/>
              </a:rPr>
              <a:t>Covid vaccination </a:t>
            </a:r>
            <a:r>
              <a:rPr kumimoji="0" lang="en-US" sz="2800" b="0" i="0" u="none" strike="noStrike" kern="0" cap="none" spc="0" normalizeH="0" baseline="0" noProof="0" dirty="0" err="1">
                <a:ln>
                  <a:noFill/>
                </a:ln>
                <a:solidFill>
                  <a:srgbClr val="00B0F0"/>
                </a:solidFill>
                <a:effectLst/>
                <a:uLnTx/>
                <a:uFillTx/>
                <a:latin typeface="Arial" panose="020B0604020202020204" pitchFamily="34" charset="0"/>
                <a:cs typeface="Arial" panose="020B0604020202020204" pitchFamily="34" charset="0"/>
                <a:sym typeface="Helvetica"/>
              </a:rPr>
              <a:t>prioritisation</a:t>
            </a:r>
            <a:r>
              <a:rPr kumimoji="0" lang="en-US" sz="2800" b="0" i="0" u="none" strike="noStrike" kern="0" cap="none" spc="0" normalizeH="0" baseline="0" noProof="0" dirty="0">
                <a:ln>
                  <a:noFill/>
                </a:ln>
                <a:solidFill>
                  <a:srgbClr val="00B0F0"/>
                </a:solidFill>
                <a:effectLst/>
                <a:uLnTx/>
                <a:uFillTx/>
                <a:latin typeface="Arial" panose="020B0604020202020204" pitchFamily="34" charset="0"/>
                <a:cs typeface="Arial" panose="020B0604020202020204" pitchFamily="34" charset="0"/>
                <a:sym typeface="Helvetica"/>
              </a:rPr>
              <a:t> - we became aware of non-clinical and  non-face-to-face NHS staff being </a:t>
            </a:r>
            <a:r>
              <a:rPr kumimoji="0" lang="en-US" sz="2800" b="0" i="0" u="none" strike="noStrike" kern="0" cap="none" spc="0" normalizeH="0" baseline="0" noProof="0" dirty="0" err="1">
                <a:ln>
                  <a:noFill/>
                </a:ln>
                <a:solidFill>
                  <a:srgbClr val="00B0F0"/>
                </a:solidFill>
                <a:effectLst/>
                <a:uLnTx/>
                <a:uFillTx/>
                <a:latin typeface="Arial" panose="020B0604020202020204" pitchFamily="34" charset="0"/>
                <a:cs typeface="Arial" panose="020B0604020202020204" pitchFamily="34" charset="0"/>
                <a:sym typeface="Helvetica"/>
              </a:rPr>
              <a:t>prioritised</a:t>
            </a:r>
            <a:r>
              <a:rPr kumimoji="0" lang="en-US" sz="2800" b="0" i="0" u="none" strike="noStrike" kern="0" cap="none" spc="0" normalizeH="0" baseline="0" noProof="0" dirty="0">
                <a:ln>
                  <a:noFill/>
                </a:ln>
                <a:solidFill>
                  <a:srgbClr val="00B0F0"/>
                </a:solidFill>
                <a:effectLst/>
                <a:uLnTx/>
                <a:uFillTx/>
                <a:latin typeface="Arial" panose="020B0604020202020204" pitchFamily="34" charset="0"/>
                <a:cs typeface="Arial" panose="020B0604020202020204" pitchFamily="34" charset="0"/>
                <a:sym typeface="Helvetica"/>
              </a:rPr>
              <a:t> over GDP’s and their staff.</a:t>
            </a:r>
          </a:p>
          <a:p>
            <a:pPr marR="0" lvl="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endParaRPr kumimoji="0" lang="en-US" sz="2800" b="0" i="0" u="none" strike="noStrike" kern="0" cap="none" spc="0" normalizeH="0" baseline="0" noProof="0" dirty="0">
              <a:ln>
                <a:noFill/>
              </a:ln>
              <a:solidFill>
                <a:srgbClr val="00B0F0"/>
              </a:solidFill>
              <a:effectLst/>
              <a:uLnTx/>
              <a:uFillTx/>
              <a:latin typeface="Arial" panose="020B0604020202020204" pitchFamily="34" charset="0"/>
              <a:cs typeface="Arial" panose="020B0604020202020204" pitchFamily="34" charset="0"/>
              <a:sym typeface="Helvetica"/>
            </a:endParaRPr>
          </a:p>
          <a:p>
            <a:pPr marR="0" lvl="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r>
              <a:rPr kumimoji="0" lang="en-US" sz="2800" b="0" i="0" u="none" strike="noStrike" kern="0" cap="none" spc="0" normalizeH="0" baseline="0" noProof="0" dirty="0">
                <a:ln>
                  <a:noFill/>
                </a:ln>
                <a:solidFill>
                  <a:srgbClr val="00B0F0"/>
                </a:solidFill>
                <a:effectLst/>
                <a:uLnTx/>
                <a:uFillTx/>
                <a:latin typeface="Arial" panose="020B0604020202020204" pitchFamily="34" charset="0"/>
                <a:cs typeface="Arial" panose="020B0604020202020204" pitchFamily="34" charset="0"/>
                <a:sym typeface="Helvetica"/>
              </a:rPr>
              <a:t>We were placed in the same priority group as Optometrists and Pharmacists.</a:t>
            </a:r>
          </a:p>
          <a:p>
            <a:pPr marR="0" lvl="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endParaRPr kumimoji="0" lang="en-US" sz="2800" b="0" i="0" u="none" strike="noStrike" kern="0" cap="none" spc="0" normalizeH="0" baseline="0" noProof="0" dirty="0">
              <a:ln>
                <a:noFill/>
              </a:ln>
              <a:solidFill>
                <a:srgbClr val="00B0F0"/>
              </a:solidFill>
              <a:effectLst/>
              <a:uLnTx/>
              <a:uFillTx/>
              <a:latin typeface="Arial" panose="020B0604020202020204" pitchFamily="34" charset="0"/>
              <a:cs typeface="Arial" panose="020B0604020202020204" pitchFamily="34" charset="0"/>
              <a:sym typeface="Helvetica"/>
            </a:endParaRPr>
          </a:p>
          <a:p>
            <a:pPr marR="0" lvl="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r>
              <a:rPr kumimoji="0" lang="en-US" sz="28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Helvetica"/>
              </a:rPr>
              <a:t>Flu vaccine - we were not included in the program to be given flu vaccine and GGC board told by SG not to offer flu vaccines to GDP’s.</a:t>
            </a:r>
          </a:p>
          <a:p>
            <a:pPr marL="0" marR="0" lvl="0" indent="0" algn="l" defTabSz="584200" rtl="0" eaLnBrk="1" fontAlgn="auto" latinLnBrk="0" hangingPunct="0">
              <a:lnSpc>
                <a:spcPct val="100000"/>
              </a:lnSpc>
              <a:spcBef>
                <a:spcPts val="0"/>
              </a:spcBef>
              <a:spcAft>
                <a:spcPts val="0"/>
              </a:spcAft>
              <a:buClrTx/>
              <a:buSzTx/>
              <a:buFontTx/>
              <a:buNone/>
              <a:tabLst/>
              <a:defRPr sz="2200"/>
            </a:pPr>
            <a:endParaRPr kumimoji="0" lang="en-US" sz="2200" b="0" i="0" u="none" strike="noStrike" kern="0" cap="none" spc="0" normalizeH="0" baseline="0" noProof="0" dirty="0">
              <a:ln>
                <a:noFill/>
              </a:ln>
              <a:solidFill>
                <a:srgbClr val="000000"/>
              </a:solidFill>
              <a:effectLst/>
              <a:uLnTx/>
              <a:uFillTx/>
              <a:latin typeface="Helvetica"/>
              <a:cs typeface="Helvetica"/>
              <a:sym typeface="Helvetica"/>
            </a:endParaRPr>
          </a:p>
          <a:p>
            <a:br>
              <a:rPr lang="en-US" sz="2400" dirty="0"/>
            </a:br>
            <a:endParaRPr lang="en-GB" sz="2400" dirty="0"/>
          </a:p>
        </p:txBody>
      </p:sp>
    </p:spTree>
    <p:extLst>
      <p:ext uri="{BB962C8B-B14F-4D97-AF65-F5344CB8AC3E}">
        <p14:creationId xmlns:p14="http://schemas.microsoft.com/office/powerpoint/2010/main" val="309738224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accent1">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DF606-C495-4227-A74C-DAFF5719B926}"/>
              </a:ext>
            </a:extLst>
          </p:cNvPr>
          <p:cNvSpPr>
            <a:spLocks noGrp="1"/>
          </p:cNvSpPr>
          <p:nvPr>
            <p:ph type="title"/>
          </p:nvPr>
        </p:nvSpPr>
        <p:spPr>
          <a:xfrm>
            <a:off x="650875" y="364191"/>
            <a:ext cx="11703050" cy="1114985"/>
          </a:xfrm>
        </p:spPr>
        <p:txBody>
          <a:bodyPr/>
          <a:lstStyle/>
          <a:p>
            <a:r>
              <a:rPr lang="en-GB" sz="4800" dirty="0">
                <a:solidFill>
                  <a:schemeClr val="bg1"/>
                </a:solidFill>
              </a:rPr>
              <a:t>The </a:t>
            </a:r>
            <a:r>
              <a:rPr lang="en-GB" sz="4800" dirty="0" err="1">
                <a:solidFill>
                  <a:schemeClr val="bg1"/>
                </a:solidFill>
              </a:rPr>
              <a:t>Covid</a:t>
            </a:r>
            <a:r>
              <a:rPr lang="en-GB" sz="4800" dirty="0">
                <a:solidFill>
                  <a:schemeClr val="bg1"/>
                </a:solidFill>
              </a:rPr>
              <a:t> Timeline</a:t>
            </a:r>
            <a:br>
              <a:rPr lang="en-GB" sz="1200" dirty="0">
                <a:solidFill>
                  <a:schemeClr val="bg1"/>
                </a:solidFill>
              </a:rPr>
            </a:br>
            <a:endParaRPr lang="en-GB" dirty="0"/>
          </a:p>
        </p:txBody>
      </p:sp>
      <p:sp>
        <p:nvSpPr>
          <p:cNvPr id="3" name="Text Placeholder 2">
            <a:extLst>
              <a:ext uri="{FF2B5EF4-FFF2-40B4-BE49-F238E27FC236}">
                <a16:creationId xmlns:a16="http://schemas.microsoft.com/office/drawing/2014/main" id="{E8AF07D1-1632-4313-A456-C679CC1EB2F6}"/>
              </a:ext>
            </a:extLst>
          </p:cNvPr>
          <p:cNvSpPr>
            <a:spLocks noGrp="1"/>
          </p:cNvSpPr>
          <p:nvPr>
            <p:ph type="body" idx="1"/>
          </p:nvPr>
        </p:nvSpPr>
        <p:spPr>
          <a:xfrm>
            <a:off x="650875" y="1260288"/>
            <a:ext cx="11703050" cy="7233024"/>
          </a:xfrm>
        </p:spPr>
        <p:txBody>
          <a:bodyPr>
            <a:noAutofit/>
          </a:bodyPr>
          <a:lstStyle/>
          <a:p>
            <a:pPr>
              <a:defRPr sz="2200"/>
            </a:pPr>
            <a:r>
              <a:rPr lang="en-GB" sz="3200" dirty="0">
                <a:solidFill>
                  <a:srgbClr val="00B0F0"/>
                </a:solidFill>
              </a:rPr>
              <a:t>January 2021</a:t>
            </a:r>
          </a:p>
          <a:p>
            <a:pPr marL="0" marR="0" lvl="0" indent="0" algn="l" defTabSz="584200" rtl="0" eaLnBrk="1" fontAlgn="auto" latinLnBrk="0" hangingPunct="0">
              <a:lnSpc>
                <a:spcPct val="100000"/>
              </a:lnSpc>
              <a:spcBef>
                <a:spcPts val="0"/>
              </a:spcBef>
              <a:spcAft>
                <a:spcPts val="0"/>
              </a:spcAft>
              <a:buClrTx/>
              <a:buSzTx/>
              <a:buFontTx/>
              <a:buNone/>
              <a:tabLst/>
              <a:defRPr sz="2200"/>
            </a:pPr>
            <a:endParaRPr kumimoji="0" lang="en-US" sz="2200" b="0" i="0" u="none" strike="noStrike" kern="0" cap="none" spc="0" normalizeH="0" baseline="0" noProof="0" dirty="0">
              <a:ln>
                <a:noFill/>
              </a:ln>
              <a:solidFill>
                <a:schemeClr val="bg1"/>
              </a:solidFill>
              <a:effectLst/>
              <a:uLnTx/>
              <a:uFillTx/>
              <a:latin typeface="Helvetica"/>
              <a:cs typeface="Helvetica"/>
              <a:sym typeface="Helvetica"/>
            </a:endParaRPr>
          </a:p>
          <a:p>
            <a:pPr marL="0" marR="0" lvl="0" indent="0" algn="l" defTabSz="584200" rtl="0" eaLnBrk="1" fontAlgn="auto" latinLnBrk="0" hangingPunct="0">
              <a:lnSpc>
                <a:spcPct val="100000"/>
              </a:lnSpc>
              <a:spcBef>
                <a:spcPts val="0"/>
              </a:spcBef>
              <a:spcAft>
                <a:spcPts val="0"/>
              </a:spcAft>
              <a:buClrTx/>
              <a:buSzTx/>
              <a:buFontTx/>
              <a:buNone/>
              <a:tabLst/>
              <a:defRPr sz="2200"/>
            </a:pPr>
            <a:r>
              <a:rPr lang="en-US" sz="2400" dirty="0">
                <a:solidFill>
                  <a:schemeClr val="bg1"/>
                </a:solidFill>
                <a:latin typeface="Helvetica"/>
                <a:cs typeface="Helvetica"/>
              </a:rPr>
              <a:t>A new year sees:</a:t>
            </a:r>
            <a:endParaRPr kumimoji="0" lang="en-US" sz="2400" b="0" i="0" u="none" strike="noStrike" kern="0" cap="none" spc="0" normalizeH="0" baseline="0" noProof="0" dirty="0">
              <a:ln>
                <a:noFill/>
              </a:ln>
              <a:solidFill>
                <a:schemeClr val="bg1"/>
              </a:solidFill>
              <a:effectLst/>
              <a:uLnTx/>
              <a:uFillTx/>
              <a:latin typeface="Helvetica"/>
              <a:cs typeface="Helvetica"/>
              <a:sym typeface="Helvetica"/>
            </a:endParaRPr>
          </a:p>
          <a:p>
            <a:pPr marL="0" marR="0" lvl="0" indent="0" algn="l" defTabSz="584200" rtl="0" eaLnBrk="1" fontAlgn="auto" latinLnBrk="0" hangingPunct="0">
              <a:lnSpc>
                <a:spcPct val="100000"/>
              </a:lnSpc>
              <a:spcBef>
                <a:spcPts val="0"/>
              </a:spcBef>
              <a:spcAft>
                <a:spcPts val="0"/>
              </a:spcAft>
              <a:buClrTx/>
              <a:buSzTx/>
              <a:buFontTx/>
              <a:buNone/>
              <a:tabLst/>
              <a:defRPr sz="2200"/>
            </a:pPr>
            <a:endParaRPr lang="en-US" sz="2400" dirty="0">
              <a:solidFill>
                <a:schemeClr val="bg1"/>
              </a:solidFill>
              <a:latin typeface="Helvetica"/>
              <a:cs typeface="Helvetica"/>
            </a:endParaRPr>
          </a:p>
          <a:p>
            <a:pPr marR="0" lvl="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r>
              <a:rPr kumimoji="0" lang="en-US" sz="2800" b="0" i="0" u="none" strike="noStrike" kern="0" cap="none" spc="0" normalizeH="0" baseline="0" noProof="0" dirty="0">
                <a:ln>
                  <a:noFill/>
                </a:ln>
                <a:solidFill>
                  <a:srgbClr val="00B0F0"/>
                </a:solidFill>
                <a:effectLst/>
                <a:uLnTx/>
                <a:uFillTx/>
                <a:latin typeface="Arial" panose="020B0604020202020204" pitchFamily="34" charset="0"/>
                <a:cs typeface="Arial" panose="020B0604020202020204" pitchFamily="34" charset="0"/>
                <a:sym typeface="Helvetica"/>
              </a:rPr>
              <a:t>Scotland in Tier 4</a:t>
            </a:r>
          </a:p>
          <a:p>
            <a:pPr marR="0" lvl="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endParaRPr kumimoji="0" lang="en-US" sz="2800" b="0" i="0" u="none" strike="noStrike" kern="0" cap="none" spc="0" normalizeH="0" baseline="0" noProof="0" dirty="0">
              <a:ln>
                <a:noFill/>
              </a:ln>
              <a:solidFill>
                <a:srgbClr val="00B0F0"/>
              </a:solidFill>
              <a:effectLst/>
              <a:uLnTx/>
              <a:uFillTx/>
              <a:latin typeface="Arial" panose="020B0604020202020204" pitchFamily="34" charset="0"/>
              <a:cs typeface="Arial" panose="020B0604020202020204" pitchFamily="34" charset="0"/>
              <a:sym typeface="Helvetica"/>
            </a:endParaRPr>
          </a:p>
          <a:p>
            <a:pPr marR="0" lvl="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r>
              <a:rPr kumimoji="0" lang="en-US" sz="2800" b="0" i="0" u="none" strike="noStrike" kern="0" cap="none" spc="0" normalizeH="0" baseline="0" noProof="0" dirty="0">
                <a:ln>
                  <a:noFill/>
                </a:ln>
                <a:solidFill>
                  <a:srgbClr val="00B0F0"/>
                </a:solidFill>
                <a:effectLst/>
                <a:uLnTx/>
                <a:uFillTx/>
                <a:latin typeface="Arial" panose="020B0604020202020204" pitchFamily="34" charset="0"/>
                <a:cs typeface="Arial" panose="020B0604020202020204" pitchFamily="34" charset="0"/>
                <a:sym typeface="Helvetica"/>
              </a:rPr>
              <a:t>Activity based Covid support payments deferred until June 2021 (changed again to July 2021)</a:t>
            </a:r>
          </a:p>
          <a:p>
            <a:pPr marR="0" lvl="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endParaRPr kumimoji="0" lang="en-US" sz="2800" b="0" i="0" u="none" strike="noStrike" kern="0" cap="none" spc="0" normalizeH="0" baseline="0" noProof="0" dirty="0">
              <a:ln>
                <a:noFill/>
              </a:ln>
              <a:solidFill>
                <a:srgbClr val="00B0F0"/>
              </a:solidFill>
              <a:effectLst/>
              <a:uLnTx/>
              <a:uFillTx/>
              <a:latin typeface="Arial" panose="020B0604020202020204" pitchFamily="34" charset="0"/>
              <a:cs typeface="Arial" panose="020B0604020202020204" pitchFamily="34" charset="0"/>
              <a:sym typeface="Helvetica"/>
            </a:endParaRPr>
          </a:p>
          <a:p>
            <a:pPr marR="0" lvl="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r>
              <a:rPr kumimoji="0" lang="en-US" sz="2800" b="0" i="0" u="none" strike="noStrike" kern="0" cap="none" spc="0" normalizeH="0" baseline="0" noProof="0" dirty="0">
                <a:ln>
                  <a:noFill/>
                </a:ln>
                <a:solidFill>
                  <a:srgbClr val="00B0F0"/>
                </a:solidFill>
                <a:effectLst/>
                <a:uLnTx/>
                <a:uFillTx/>
                <a:latin typeface="Arial" panose="020B0604020202020204" pitchFamily="34" charset="0"/>
                <a:cs typeface="Arial" panose="020B0604020202020204" pitchFamily="34" charset="0"/>
                <a:sym typeface="Helvetica"/>
              </a:rPr>
              <a:t>New associates to be given a temp allowance (SG subsequently did a U-turn on this)</a:t>
            </a:r>
          </a:p>
          <a:p>
            <a:pPr marR="0" lvl="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endParaRPr kumimoji="0" lang="en-US" sz="28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Helvetica"/>
            </a:endParaRPr>
          </a:p>
          <a:p>
            <a:pPr marR="0" lvl="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r>
              <a:rPr kumimoji="0" lang="en-US" sz="28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Helvetica"/>
              </a:rPr>
              <a:t>Activity measurement still not decided </a:t>
            </a:r>
          </a:p>
          <a:p>
            <a:pPr marR="0" lvl="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endParaRPr kumimoji="0" lang="en-US" sz="28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Helvetica"/>
            </a:endParaRPr>
          </a:p>
          <a:p>
            <a:pPr marR="0" lvl="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r>
              <a:rPr kumimoji="0" lang="en-US" sz="28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Helvetica"/>
              </a:rPr>
              <a:t>HDS staff being tested twice weekly</a:t>
            </a:r>
          </a:p>
          <a:p>
            <a:pPr marL="0" marR="0" lvl="0" indent="0" algn="l" defTabSz="584200" rtl="0" eaLnBrk="1" fontAlgn="auto" latinLnBrk="0" hangingPunct="0">
              <a:lnSpc>
                <a:spcPct val="100000"/>
              </a:lnSpc>
              <a:spcBef>
                <a:spcPts val="0"/>
              </a:spcBef>
              <a:spcAft>
                <a:spcPts val="0"/>
              </a:spcAft>
              <a:buClrTx/>
              <a:buSzTx/>
              <a:buFontTx/>
              <a:buNone/>
              <a:tabLst/>
              <a:defRPr sz="2200"/>
            </a:pPr>
            <a:endParaRPr kumimoji="0" lang="en-US" sz="2200" b="0" i="0" u="none" strike="noStrike" kern="0" cap="none" spc="0" normalizeH="0" baseline="0" noProof="0" dirty="0">
              <a:ln>
                <a:noFill/>
              </a:ln>
              <a:solidFill>
                <a:srgbClr val="000000"/>
              </a:solidFill>
              <a:effectLst/>
              <a:uLnTx/>
              <a:uFillTx/>
              <a:latin typeface="Helvetica"/>
              <a:cs typeface="Helvetica"/>
              <a:sym typeface="Helvetica"/>
            </a:endParaRPr>
          </a:p>
          <a:p>
            <a:br>
              <a:rPr lang="en-US" sz="2400" dirty="0"/>
            </a:br>
            <a:endParaRPr lang="en-GB" sz="2400" dirty="0"/>
          </a:p>
        </p:txBody>
      </p:sp>
    </p:spTree>
    <p:extLst>
      <p:ext uri="{BB962C8B-B14F-4D97-AF65-F5344CB8AC3E}">
        <p14:creationId xmlns:p14="http://schemas.microsoft.com/office/powerpoint/2010/main" val="61228053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accent1">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DF606-C495-4227-A74C-DAFF5719B926}"/>
              </a:ext>
            </a:extLst>
          </p:cNvPr>
          <p:cNvSpPr>
            <a:spLocks noGrp="1"/>
          </p:cNvSpPr>
          <p:nvPr>
            <p:ph type="title"/>
          </p:nvPr>
        </p:nvSpPr>
        <p:spPr>
          <a:xfrm>
            <a:off x="650875" y="364191"/>
            <a:ext cx="11703050" cy="1114985"/>
          </a:xfrm>
        </p:spPr>
        <p:txBody>
          <a:bodyPr/>
          <a:lstStyle/>
          <a:p>
            <a:r>
              <a:rPr lang="en-GB" sz="4800" dirty="0">
                <a:solidFill>
                  <a:schemeClr val="bg1"/>
                </a:solidFill>
              </a:rPr>
              <a:t>The </a:t>
            </a:r>
            <a:r>
              <a:rPr lang="en-GB" sz="4800" dirty="0" err="1">
                <a:solidFill>
                  <a:schemeClr val="bg1"/>
                </a:solidFill>
              </a:rPr>
              <a:t>Covid</a:t>
            </a:r>
            <a:r>
              <a:rPr lang="en-GB" sz="4800" dirty="0">
                <a:solidFill>
                  <a:schemeClr val="bg1"/>
                </a:solidFill>
              </a:rPr>
              <a:t> Timeline</a:t>
            </a:r>
            <a:br>
              <a:rPr lang="en-GB" sz="1200" dirty="0">
                <a:solidFill>
                  <a:schemeClr val="bg1"/>
                </a:solidFill>
              </a:rPr>
            </a:br>
            <a:endParaRPr lang="en-GB" dirty="0"/>
          </a:p>
        </p:txBody>
      </p:sp>
      <p:sp>
        <p:nvSpPr>
          <p:cNvPr id="3" name="Text Placeholder 2">
            <a:extLst>
              <a:ext uri="{FF2B5EF4-FFF2-40B4-BE49-F238E27FC236}">
                <a16:creationId xmlns:a16="http://schemas.microsoft.com/office/drawing/2014/main" id="{E8AF07D1-1632-4313-A456-C679CC1EB2F6}"/>
              </a:ext>
            </a:extLst>
          </p:cNvPr>
          <p:cNvSpPr>
            <a:spLocks noGrp="1"/>
          </p:cNvSpPr>
          <p:nvPr>
            <p:ph type="body" idx="1"/>
          </p:nvPr>
        </p:nvSpPr>
        <p:spPr>
          <a:xfrm>
            <a:off x="650875" y="1260288"/>
            <a:ext cx="11703050" cy="7233024"/>
          </a:xfrm>
        </p:spPr>
        <p:txBody>
          <a:bodyPr>
            <a:noAutofit/>
          </a:bodyPr>
          <a:lstStyle/>
          <a:p>
            <a:pPr>
              <a:defRPr sz="2200"/>
            </a:pPr>
            <a:r>
              <a:rPr lang="en-GB" sz="3200" dirty="0">
                <a:solidFill>
                  <a:srgbClr val="00B0F0"/>
                </a:solidFill>
              </a:rPr>
              <a:t>February 2021</a:t>
            </a:r>
          </a:p>
          <a:p>
            <a:pPr marL="0" marR="0" lvl="0" indent="0" algn="l" defTabSz="584200" rtl="0" eaLnBrk="1" fontAlgn="auto" latinLnBrk="0" hangingPunct="0">
              <a:lnSpc>
                <a:spcPct val="100000"/>
              </a:lnSpc>
              <a:spcBef>
                <a:spcPts val="0"/>
              </a:spcBef>
              <a:spcAft>
                <a:spcPts val="0"/>
              </a:spcAft>
              <a:buClrTx/>
              <a:buSzTx/>
              <a:buFontTx/>
              <a:buNone/>
              <a:tabLst/>
              <a:defRPr sz="2200"/>
            </a:pPr>
            <a:endParaRPr kumimoji="0" lang="en-US" sz="2200" b="0" i="0" u="none" strike="noStrike" kern="0" cap="none" spc="0" normalizeH="0" baseline="0" noProof="0" dirty="0">
              <a:ln>
                <a:noFill/>
              </a:ln>
              <a:solidFill>
                <a:schemeClr val="bg1"/>
              </a:solidFill>
              <a:effectLst/>
              <a:uLnTx/>
              <a:uFillTx/>
              <a:latin typeface="Helvetica"/>
              <a:cs typeface="Helvetica"/>
              <a:sym typeface="Helvetica"/>
            </a:endParaRPr>
          </a:p>
          <a:p>
            <a:pPr marL="0" marR="0" lvl="0" indent="0" algn="l" defTabSz="584200" rtl="0" eaLnBrk="1" fontAlgn="auto" latinLnBrk="0" hangingPunct="0">
              <a:lnSpc>
                <a:spcPct val="100000"/>
              </a:lnSpc>
              <a:spcBef>
                <a:spcPts val="0"/>
              </a:spcBef>
              <a:spcAft>
                <a:spcPts val="0"/>
              </a:spcAft>
              <a:buClrTx/>
              <a:buSzTx/>
              <a:buFontTx/>
              <a:buNone/>
              <a:tabLst/>
              <a:defRPr sz="2200"/>
            </a:pPr>
            <a:r>
              <a:rPr lang="en-US" sz="2400" dirty="0">
                <a:solidFill>
                  <a:schemeClr val="bg1"/>
                </a:solidFill>
                <a:latin typeface="Helvetica"/>
                <a:cs typeface="Helvetica"/>
              </a:rPr>
              <a:t>Funding and payment announcements:</a:t>
            </a:r>
            <a:endParaRPr kumimoji="0" lang="en-US" sz="2400" b="0" i="0" u="none" strike="noStrike" kern="0" cap="none" spc="0" normalizeH="0" baseline="0" noProof="0" dirty="0">
              <a:ln>
                <a:noFill/>
              </a:ln>
              <a:solidFill>
                <a:schemeClr val="bg1"/>
              </a:solidFill>
              <a:effectLst/>
              <a:uLnTx/>
              <a:uFillTx/>
              <a:latin typeface="Helvetica"/>
              <a:cs typeface="Helvetica"/>
              <a:sym typeface="Helvetica"/>
            </a:endParaRPr>
          </a:p>
          <a:p>
            <a:pPr marL="0" marR="0" lvl="0" indent="0" algn="l" defTabSz="584200" rtl="0" eaLnBrk="1" fontAlgn="auto" latinLnBrk="0" hangingPunct="0">
              <a:lnSpc>
                <a:spcPct val="100000"/>
              </a:lnSpc>
              <a:spcBef>
                <a:spcPts val="0"/>
              </a:spcBef>
              <a:spcAft>
                <a:spcPts val="0"/>
              </a:spcAft>
              <a:buClrTx/>
              <a:buSzTx/>
              <a:buFontTx/>
              <a:buNone/>
              <a:tabLst/>
              <a:defRPr sz="2200"/>
            </a:pPr>
            <a:endParaRPr lang="en-US" sz="2400" dirty="0">
              <a:solidFill>
                <a:schemeClr val="bg1"/>
              </a:solidFill>
              <a:latin typeface="Helvetica"/>
              <a:cs typeface="Helvetica"/>
            </a:endParaRPr>
          </a:p>
          <a:p>
            <a:pPr marR="0" lvl="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r>
              <a:rPr kumimoji="0" lang="en-US" sz="2800" b="0" i="0" u="none" strike="noStrike" kern="0" cap="none" spc="0" normalizeH="0" baseline="0" noProof="0" dirty="0">
                <a:ln>
                  <a:noFill/>
                </a:ln>
                <a:solidFill>
                  <a:srgbClr val="00B0F0"/>
                </a:solidFill>
                <a:effectLst/>
                <a:uLnTx/>
                <a:uFillTx/>
                <a:latin typeface="Arial" panose="020B0604020202020204" pitchFamily="34" charset="0"/>
                <a:cs typeface="Arial" panose="020B0604020202020204" pitchFamily="34" charset="0"/>
                <a:sym typeface="Helvetica"/>
              </a:rPr>
              <a:t>SG announce £431m for GDS</a:t>
            </a:r>
          </a:p>
          <a:p>
            <a:pPr marR="0" lvl="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r>
              <a:rPr kumimoji="0" lang="en-US" sz="2800" b="0" i="0" u="none" strike="noStrike" kern="0" cap="none" spc="0" normalizeH="0" baseline="0" noProof="0" dirty="0">
                <a:ln>
                  <a:noFill/>
                </a:ln>
                <a:solidFill>
                  <a:srgbClr val="00B0F0"/>
                </a:solidFill>
                <a:effectLst/>
                <a:uLnTx/>
                <a:uFillTx/>
                <a:latin typeface="Arial" panose="020B0604020202020204" pitchFamily="34" charset="0"/>
                <a:cs typeface="Arial" panose="020B0604020202020204" pitchFamily="34" charset="0"/>
                <a:sym typeface="Helvetica"/>
              </a:rPr>
              <a:t>Activity measurement - SG wish a single measure. SDPC are against this and wish all activity to be measured</a:t>
            </a:r>
          </a:p>
          <a:p>
            <a:pPr marR="0" lvl="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r>
              <a:rPr kumimoji="0" lang="en-US" sz="2800" b="0" i="0" u="none" strike="noStrike" kern="0" cap="none" spc="0" normalizeH="0" baseline="0" noProof="0" dirty="0">
                <a:ln>
                  <a:noFill/>
                </a:ln>
                <a:solidFill>
                  <a:srgbClr val="00B0F0"/>
                </a:solidFill>
                <a:effectLst/>
                <a:uLnTx/>
                <a:uFillTx/>
                <a:latin typeface="Arial" panose="020B0604020202020204" pitchFamily="34" charset="0"/>
                <a:cs typeface="Arial" panose="020B0604020202020204" pitchFamily="34" charset="0"/>
                <a:sym typeface="Helvetica"/>
              </a:rPr>
              <a:t>New associate funding cancelled by SG </a:t>
            </a:r>
          </a:p>
          <a:p>
            <a:pPr marR="0" lvl="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endParaRPr kumimoji="0" lang="en-US" sz="2800" b="0" i="0" u="none" strike="noStrike" kern="0" cap="none" spc="0" normalizeH="0" baseline="0" noProof="0" dirty="0">
              <a:ln>
                <a:noFill/>
              </a:ln>
              <a:solidFill>
                <a:srgbClr val="00B0F0"/>
              </a:solidFill>
              <a:effectLst/>
              <a:uLnTx/>
              <a:uFillTx/>
              <a:latin typeface="Arial" panose="020B0604020202020204" pitchFamily="34" charset="0"/>
              <a:cs typeface="Arial" panose="020B0604020202020204" pitchFamily="34" charset="0"/>
              <a:sym typeface="Helvetica"/>
            </a:endParaRPr>
          </a:p>
          <a:p>
            <a:pPr marL="0" marR="0" lvl="0" indent="0" algn="l" defTabSz="584200" rtl="0" eaLnBrk="1" fontAlgn="auto" latinLnBrk="0" hangingPunct="0">
              <a:lnSpc>
                <a:spcPct val="100000"/>
              </a:lnSpc>
              <a:spcBef>
                <a:spcPts val="0"/>
              </a:spcBef>
              <a:spcAft>
                <a:spcPts val="0"/>
              </a:spcAft>
              <a:buClrTx/>
              <a:buSzTx/>
              <a:tabLst/>
              <a:defRPr sz="2200"/>
            </a:pPr>
            <a:r>
              <a:rPr kumimoji="0" lang="en-US" sz="28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Helvetica"/>
              </a:rPr>
              <a:t>SG admit that the Covid support payments were emergency measures that now need to be modified to reflect:</a:t>
            </a:r>
          </a:p>
          <a:p>
            <a:pPr marR="0" lvl="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endParaRPr kumimoji="0" lang="en-US" sz="2800" b="0" i="0" u="none" strike="noStrike" kern="0" cap="none" spc="0" normalizeH="0" baseline="0" noProof="0" dirty="0">
              <a:ln>
                <a:noFill/>
              </a:ln>
              <a:solidFill>
                <a:srgbClr val="00B0F0"/>
              </a:solidFill>
              <a:effectLst/>
              <a:uLnTx/>
              <a:uFillTx/>
              <a:latin typeface="Arial" panose="020B0604020202020204" pitchFamily="34" charset="0"/>
              <a:cs typeface="Arial" panose="020B0604020202020204" pitchFamily="34" charset="0"/>
              <a:sym typeface="Helvetica"/>
            </a:endParaRPr>
          </a:p>
          <a:p>
            <a:pPr marR="0" lvl="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r>
              <a:rPr kumimoji="0" lang="en-US" sz="28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Helvetica"/>
              </a:rPr>
              <a:t>Moving associates and payment</a:t>
            </a:r>
          </a:p>
          <a:p>
            <a:pPr marR="0" lvl="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r>
              <a:rPr kumimoji="0" lang="en-US" sz="28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Helvetica"/>
              </a:rPr>
              <a:t>Locum payments</a:t>
            </a:r>
          </a:p>
          <a:p>
            <a:pPr marR="0" lvl="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r>
              <a:rPr kumimoji="0" lang="en-US" sz="28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Helvetica"/>
              </a:rPr>
              <a:t>Maternity payments and cover</a:t>
            </a:r>
          </a:p>
          <a:p>
            <a:pPr marR="0" lvl="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r>
              <a:rPr kumimoji="0" lang="en-US" sz="28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Helvetica"/>
              </a:rPr>
              <a:t>New associates into practice</a:t>
            </a:r>
          </a:p>
          <a:p>
            <a:pPr marL="0" marR="0" lvl="0" indent="0" algn="l" defTabSz="584200" rtl="0" eaLnBrk="1" fontAlgn="auto" latinLnBrk="0" hangingPunct="0">
              <a:lnSpc>
                <a:spcPct val="100000"/>
              </a:lnSpc>
              <a:spcBef>
                <a:spcPts val="0"/>
              </a:spcBef>
              <a:spcAft>
                <a:spcPts val="0"/>
              </a:spcAft>
              <a:buClrTx/>
              <a:buSzTx/>
              <a:tabLst/>
              <a:defRPr sz="2200"/>
            </a:pPr>
            <a:endParaRPr lang="en-US" sz="2800" dirty="0">
              <a:solidFill>
                <a:srgbClr val="00B0F0"/>
              </a:solidFill>
              <a:latin typeface="Arial" panose="020B0604020202020204" pitchFamily="34" charset="0"/>
              <a:cs typeface="Arial" panose="020B0604020202020204" pitchFamily="34" charset="0"/>
            </a:endParaRPr>
          </a:p>
          <a:p>
            <a:pPr marL="0" marR="0" lvl="0" indent="0" algn="l" defTabSz="584200" rtl="0" eaLnBrk="1" fontAlgn="auto" latinLnBrk="0" hangingPunct="0">
              <a:lnSpc>
                <a:spcPct val="100000"/>
              </a:lnSpc>
              <a:spcBef>
                <a:spcPts val="0"/>
              </a:spcBef>
              <a:spcAft>
                <a:spcPts val="0"/>
              </a:spcAft>
              <a:buClrTx/>
              <a:buSzTx/>
              <a:tabLst/>
              <a:defRPr sz="2200"/>
            </a:pPr>
            <a:r>
              <a:rPr kumimoji="0" lang="en-US" sz="28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Helvetica"/>
              </a:rPr>
              <a:t>New intermediate funding support needed to allow practices to plan their budgets</a:t>
            </a:r>
          </a:p>
          <a:p>
            <a:pPr marR="0" lvl="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endParaRPr kumimoji="0" lang="en-US" sz="2800" b="0" i="0" u="none" strike="noStrike" kern="0" cap="none" spc="0" normalizeH="0" baseline="0" noProof="0" dirty="0">
              <a:ln>
                <a:noFill/>
              </a:ln>
              <a:solidFill>
                <a:srgbClr val="00B0F0"/>
              </a:solidFill>
              <a:effectLst/>
              <a:uLnTx/>
              <a:uFillTx/>
              <a:latin typeface="Arial" panose="020B0604020202020204" pitchFamily="34" charset="0"/>
              <a:cs typeface="Arial" panose="020B0604020202020204" pitchFamily="34" charset="0"/>
              <a:sym typeface="Helvetica"/>
            </a:endParaRPr>
          </a:p>
          <a:p>
            <a:pPr marL="0" marR="0" lvl="0" indent="0" algn="l" defTabSz="584200" rtl="0" eaLnBrk="1" fontAlgn="auto" latinLnBrk="0" hangingPunct="0">
              <a:lnSpc>
                <a:spcPct val="100000"/>
              </a:lnSpc>
              <a:spcBef>
                <a:spcPts val="0"/>
              </a:spcBef>
              <a:spcAft>
                <a:spcPts val="0"/>
              </a:spcAft>
              <a:buClrTx/>
              <a:buSzTx/>
              <a:buFontTx/>
              <a:buNone/>
              <a:tabLst/>
              <a:defRPr sz="2200"/>
            </a:pPr>
            <a:endParaRPr kumimoji="0" lang="en-US" sz="2200" b="0" i="0" u="none" strike="noStrike" kern="0" cap="none" spc="0" normalizeH="0" baseline="0" noProof="0" dirty="0">
              <a:ln>
                <a:noFill/>
              </a:ln>
              <a:solidFill>
                <a:srgbClr val="000000"/>
              </a:solidFill>
              <a:effectLst/>
              <a:uLnTx/>
              <a:uFillTx/>
              <a:latin typeface="Helvetica"/>
              <a:cs typeface="Helvetica"/>
              <a:sym typeface="Helvetica"/>
            </a:endParaRPr>
          </a:p>
          <a:p>
            <a:br>
              <a:rPr lang="en-US" sz="2400" dirty="0"/>
            </a:br>
            <a:endParaRPr lang="en-GB" sz="2400" dirty="0"/>
          </a:p>
        </p:txBody>
      </p:sp>
    </p:spTree>
    <p:extLst>
      <p:ext uri="{BB962C8B-B14F-4D97-AF65-F5344CB8AC3E}">
        <p14:creationId xmlns:p14="http://schemas.microsoft.com/office/powerpoint/2010/main" val="4136910237"/>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accent1">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DF606-C495-4227-A74C-DAFF5719B926}"/>
              </a:ext>
            </a:extLst>
          </p:cNvPr>
          <p:cNvSpPr>
            <a:spLocks noGrp="1"/>
          </p:cNvSpPr>
          <p:nvPr>
            <p:ph type="title"/>
          </p:nvPr>
        </p:nvSpPr>
        <p:spPr>
          <a:xfrm>
            <a:off x="650875" y="364191"/>
            <a:ext cx="11703050" cy="1114985"/>
          </a:xfrm>
        </p:spPr>
        <p:txBody>
          <a:bodyPr/>
          <a:lstStyle/>
          <a:p>
            <a:r>
              <a:rPr lang="en-GB" sz="4800" dirty="0">
                <a:solidFill>
                  <a:schemeClr val="bg1"/>
                </a:solidFill>
              </a:rPr>
              <a:t>The </a:t>
            </a:r>
            <a:r>
              <a:rPr lang="en-GB" sz="4800" dirty="0" err="1">
                <a:solidFill>
                  <a:schemeClr val="bg1"/>
                </a:solidFill>
              </a:rPr>
              <a:t>Covid</a:t>
            </a:r>
            <a:r>
              <a:rPr lang="en-GB" sz="4800" dirty="0">
                <a:solidFill>
                  <a:schemeClr val="bg1"/>
                </a:solidFill>
              </a:rPr>
              <a:t> Timeline</a:t>
            </a:r>
            <a:br>
              <a:rPr lang="en-GB" sz="1200" dirty="0">
                <a:solidFill>
                  <a:schemeClr val="bg1"/>
                </a:solidFill>
              </a:rPr>
            </a:br>
            <a:endParaRPr lang="en-GB" dirty="0"/>
          </a:p>
        </p:txBody>
      </p:sp>
      <p:sp>
        <p:nvSpPr>
          <p:cNvPr id="3" name="Text Placeholder 2">
            <a:extLst>
              <a:ext uri="{FF2B5EF4-FFF2-40B4-BE49-F238E27FC236}">
                <a16:creationId xmlns:a16="http://schemas.microsoft.com/office/drawing/2014/main" id="{E8AF07D1-1632-4313-A456-C679CC1EB2F6}"/>
              </a:ext>
            </a:extLst>
          </p:cNvPr>
          <p:cNvSpPr>
            <a:spLocks noGrp="1"/>
          </p:cNvSpPr>
          <p:nvPr>
            <p:ph type="body" idx="1"/>
          </p:nvPr>
        </p:nvSpPr>
        <p:spPr>
          <a:xfrm>
            <a:off x="650875" y="1260288"/>
            <a:ext cx="11703050" cy="7233024"/>
          </a:xfrm>
        </p:spPr>
        <p:txBody>
          <a:bodyPr>
            <a:noAutofit/>
          </a:bodyPr>
          <a:lstStyle/>
          <a:p>
            <a:pPr>
              <a:defRPr sz="2200"/>
            </a:pPr>
            <a:r>
              <a:rPr lang="en-GB" sz="3200" dirty="0">
                <a:solidFill>
                  <a:srgbClr val="00B0F0"/>
                </a:solidFill>
              </a:rPr>
              <a:t>February 2021 continued</a:t>
            </a:r>
          </a:p>
          <a:p>
            <a:pPr>
              <a:defRPr sz="2200"/>
            </a:pPr>
            <a:endParaRPr lang="en-GB" sz="3200" dirty="0">
              <a:solidFill>
                <a:srgbClr val="00B0F0"/>
              </a:solidFill>
            </a:endParaRPr>
          </a:p>
          <a:p>
            <a:pPr>
              <a:defRPr sz="2200"/>
            </a:pPr>
            <a:r>
              <a:rPr lang="en-GB" sz="2400" dirty="0">
                <a:solidFill>
                  <a:schemeClr val="bg1"/>
                </a:solidFill>
              </a:rPr>
              <a:t>More developments:</a:t>
            </a:r>
          </a:p>
          <a:p>
            <a:pPr marL="0" marR="0" lvl="0" indent="0" algn="l" defTabSz="584200" rtl="0" eaLnBrk="1" fontAlgn="auto" latinLnBrk="0" hangingPunct="0">
              <a:lnSpc>
                <a:spcPct val="100000"/>
              </a:lnSpc>
              <a:spcBef>
                <a:spcPts val="0"/>
              </a:spcBef>
              <a:spcAft>
                <a:spcPts val="0"/>
              </a:spcAft>
              <a:buClrTx/>
              <a:buSzTx/>
              <a:buFontTx/>
              <a:buNone/>
              <a:tabLst/>
              <a:defRPr sz="2200"/>
            </a:pPr>
            <a:endParaRPr kumimoji="0" lang="en-US" sz="2200" b="0" i="0" u="none" strike="noStrike" kern="0" cap="none" spc="0" normalizeH="0" baseline="0" noProof="0" dirty="0">
              <a:ln>
                <a:noFill/>
              </a:ln>
              <a:solidFill>
                <a:schemeClr val="bg1"/>
              </a:solidFill>
              <a:effectLst/>
              <a:uLnTx/>
              <a:uFillTx/>
              <a:latin typeface="Helvetica"/>
              <a:cs typeface="Helvetica"/>
              <a:sym typeface="Helvetica"/>
            </a:endParaRPr>
          </a:p>
          <a:p>
            <a:pPr marL="457200" marR="0" lvl="0" indent="-45720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r>
              <a:rPr kumimoji="0" lang="en-US" sz="2800" b="0" i="0" u="none" strike="noStrike" kern="0" cap="none" spc="0" normalizeH="0" baseline="0" noProof="0" dirty="0">
                <a:ln>
                  <a:noFill/>
                </a:ln>
                <a:solidFill>
                  <a:srgbClr val="00B0F0"/>
                </a:solidFill>
                <a:effectLst/>
                <a:uLnTx/>
                <a:uFillTx/>
                <a:latin typeface="Arial" panose="020B0604020202020204" pitchFamily="34" charset="0"/>
                <a:cs typeface="Arial" panose="020B0604020202020204" pitchFamily="34" charset="0"/>
                <a:sym typeface="Helvetica"/>
              </a:rPr>
              <a:t>Covid test kits supplied to practices</a:t>
            </a:r>
          </a:p>
          <a:p>
            <a:pPr marR="0" lvl="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endParaRPr kumimoji="0" lang="en-US" sz="2800" b="0" i="0" u="none" strike="noStrike" kern="0" cap="none" spc="0" normalizeH="0" baseline="0" noProof="0" dirty="0">
              <a:ln>
                <a:noFill/>
              </a:ln>
              <a:solidFill>
                <a:srgbClr val="00B0F0"/>
              </a:solidFill>
              <a:effectLst/>
              <a:uLnTx/>
              <a:uFillTx/>
              <a:latin typeface="Arial" panose="020B0604020202020204" pitchFamily="34" charset="0"/>
              <a:cs typeface="Arial" panose="020B0604020202020204" pitchFamily="34" charset="0"/>
              <a:sym typeface="Helvetica"/>
            </a:endParaRPr>
          </a:p>
          <a:p>
            <a:pPr marL="457200" marR="0" lvl="0" indent="-45720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r>
              <a:rPr kumimoji="0" lang="en-US" sz="2800" b="0" i="0" u="none" strike="noStrike" kern="0" cap="none" spc="0" normalizeH="0" baseline="0" noProof="0" dirty="0">
                <a:ln>
                  <a:noFill/>
                </a:ln>
                <a:solidFill>
                  <a:srgbClr val="00B0F0"/>
                </a:solidFill>
                <a:effectLst/>
                <a:uLnTx/>
                <a:uFillTx/>
                <a:latin typeface="Arial" panose="020B0604020202020204" pitchFamily="34" charset="0"/>
                <a:cs typeface="Arial" panose="020B0604020202020204" pitchFamily="34" charset="0"/>
                <a:sym typeface="Helvetica"/>
              </a:rPr>
              <a:t>Ventilation - urgent update required</a:t>
            </a:r>
          </a:p>
          <a:p>
            <a:pPr marR="0" lvl="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endParaRPr kumimoji="0" lang="en-US" sz="2800" b="0" i="0" u="none" strike="noStrike" kern="0" cap="none" spc="0" normalizeH="0" baseline="0" noProof="0" dirty="0">
              <a:ln>
                <a:noFill/>
              </a:ln>
              <a:solidFill>
                <a:srgbClr val="00B0F0"/>
              </a:solidFill>
              <a:effectLst/>
              <a:uLnTx/>
              <a:uFillTx/>
              <a:latin typeface="Arial" panose="020B0604020202020204" pitchFamily="34" charset="0"/>
              <a:cs typeface="Arial" panose="020B0604020202020204" pitchFamily="34" charset="0"/>
              <a:sym typeface="Helvetica"/>
            </a:endParaRPr>
          </a:p>
          <a:p>
            <a:pPr marL="457200" marR="0" lvl="0" indent="-45720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r>
              <a:rPr kumimoji="0" lang="en-US" sz="2800" b="0" i="0" u="none" strike="noStrike" kern="0" cap="none" spc="0" normalizeH="0" baseline="0" noProof="0" dirty="0">
                <a:ln>
                  <a:noFill/>
                </a:ln>
                <a:solidFill>
                  <a:srgbClr val="00B0F0"/>
                </a:solidFill>
                <a:effectLst/>
                <a:uLnTx/>
                <a:uFillTx/>
                <a:latin typeface="Arial" panose="020B0604020202020204" pitchFamily="34" charset="0"/>
                <a:cs typeface="Arial" panose="020B0604020202020204" pitchFamily="34" charset="0"/>
                <a:sym typeface="Helvetica"/>
              </a:rPr>
              <a:t>Dental students to repeat years</a:t>
            </a:r>
          </a:p>
          <a:p>
            <a:pPr marR="0" lvl="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endParaRPr kumimoji="0" lang="en-US" sz="2800" b="0" i="0" u="none" strike="noStrike" kern="0" cap="none" spc="0" normalizeH="0" baseline="0" noProof="0" dirty="0">
              <a:ln>
                <a:noFill/>
              </a:ln>
              <a:solidFill>
                <a:srgbClr val="00B0F0"/>
              </a:solidFill>
              <a:effectLst/>
              <a:uLnTx/>
              <a:uFillTx/>
              <a:latin typeface="Arial" panose="020B0604020202020204" pitchFamily="34" charset="0"/>
              <a:cs typeface="Arial" panose="020B0604020202020204" pitchFamily="34" charset="0"/>
              <a:sym typeface="Helvetica"/>
            </a:endParaRPr>
          </a:p>
          <a:p>
            <a:pPr marL="457200" marR="0" lvl="0" indent="-45720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r>
              <a:rPr kumimoji="0" lang="en-US" sz="28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Helvetica"/>
              </a:rPr>
              <a:t>No intake to BDS in Scotland in 2021 - deferred to 2022</a:t>
            </a:r>
          </a:p>
          <a:p>
            <a:pPr marR="0" lvl="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endParaRPr kumimoji="0" lang="en-US" sz="28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Helvetica"/>
            </a:endParaRPr>
          </a:p>
          <a:p>
            <a:pPr marL="457200" marR="0" lvl="0" indent="-45720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r>
              <a:rPr kumimoji="0" lang="en-US" sz="28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Helvetica"/>
              </a:rPr>
              <a:t>Letter of remit to DDRB from </a:t>
            </a:r>
            <a:r>
              <a:rPr kumimoji="0" lang="en-US" sz="2800" b="0" i="0" u="none" strike="noStrike" kern="0" cap="none" spc="0" normalizeH="0" baseline="0" noProof="0" dirty="0" err="1">
                <a:ln>
                  <a:noFill/>
                </a:ln>
                <a:solidFill>
                  <a:schemeClr val="tx1"/>
                </a:solidFill>
                <a:effectLst/>
                <a:uLnTx/>
                <a:uFillTx/>
                <a:latin typeface="Arial" panose="020B0604020202020204" pitchFamily="34" charset="0"/>
                <a:cs typeface="Arial" panose="020B0604020202020204" pitchFamily="34" charset="0"/>
                <a:sym typeface="Helvetica"/>
              </a:rPr>
              <a:t>Jeane</a:t>
            </a:r>
            <a:r>
              <a:rPr kumimoji="0" lang="en-US" sz="28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Helvetica"/>
              </a:rPr>
              <a:t> Freeman:</a:t>
            </a:r>
          </a:p>
          <a:p>
            <a:pPr marR="0" lvl="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endParaRPr kumimoji="0" lang="en-US" sz="28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Helvetica"/>
            </a:endParaRPr>
          </a:p>
          <a:p>
            <a:pPr marL="457200" marR="0" lvl="0" indent="-45720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r>
              <a:rPr kumimoji="0" lang="en-US" sz="28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Helvetica"/>
              </a:rPr>
              <a:t>Increase of 1% up to £80,000; Max £800 for those over £80,000. Requirement for employers to min £9.50 per hour </a:t>
            </a:r>
          </a:p>
          <a:p>
            <a:pPr marR="0" lvl="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endParaRPr kumimoji="0" lang="en-US" sz="28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Helvetica"/>
            </a:endParaRPr>
          </a:p>
          <a:p>
            <a:pPr marL="457200" marR="0" lvl="0" indent="-45720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r>
              <a:rPr kumimoji="0" lang="en-US" sz="28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Helvetica"/>
              </a:rPr>
              <a:t>Oral evidence to DDRB postponed from February to 12 April</a:t>
            </a:r>
          </a:p>
          <a:p>
            <a:pPr marR="0" lvl="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endParaRPr kumimoji="0" lang="en-US" sz="2800" b="0" i="0" u="none" strike="noStrike" kern="0" cap="none" spc="0" normalizeH="0" baseline="0" noProof="0" dirty="0">
              <a:ln>
                <a:noFill/>
              </a:ln>
              <a:solidFill>
                <a:srgbClr val="00B0F0"/>
              </a:solidFill>
              <a:effectLst/>
              <a:uLnTx/>
              <a:uFillTx/>
              <a:latin typeface="Arial" panose="020B0604020202020204" pitchFamily="34" charset="0"/>
              <a:cs typeface="Arial" panose="020B0604020202020204" pitchFamily="34" charset="0"/>
              <a:sym typeface="Helvetica"/>
            </a:endParaRPr>
          </a:p>
          <a:p>
            <a:pPr marR="0" lvl="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endParaRPr kumimoji="0" lang="en-US" sz="2800" b="0" i="0" u="none" strike="noStrike" kern="0" cap="none" spc="0" normalizeH="0" baseline="0" noProof="0" dirty="0">
              <a:ln>
                <a:noFill/>
              </a:ln>
              <a:solidFill>
                <a:srgbClr val="00B0F0"/>
              </a:solidFill>
              <a:effectLst/>
              <a:uLnTx/>
              <a:uFillTx/>
              <a:latin typeface="Arial" panose="020B0604020202020204" pitchFamily="34" charset="0"/>
              <a:cs typeface="Arial" panose="020B0604020202020204" pitchFamily="34" charset="0"/>
              <a:sym typeface="Helvetica"/>
            </a:endParaRPr>
          </a:p>
          <a:p>
            <a:pPr marL="0" marR="0" lvl="0" indent="0" algn="l" defTabSz="584200" rtl="0" eaLnBrk="1" fontAlgn="auto" latinLnBrk="0" hangingPunct="0">
              <a:lnSpc>
                <a:spcPct val="100000"/>
              </a:lnSpc>
              <a:spcBef>
                <a:spcPts val="0"/>
              </a:spcBef>
              <a:spcAft>
                <a:spcPts val="0"/>
              </a:spcAft>
              <a:buClrTx/>
              <a:buSzTx/>
              <a:buFontTx/>
              <a:buNone/>
              <a:tabLst/>
              <a:defRPr sz="2200"/>
            </a:pPr>
            <a:endParaRPr kumimoji="0" lang="en-US" sz="2200" b="0" i="0" u="none" strike="noStrike" kern="0" cap="none" spc="0" normalizeH="0" baseline="0" noProof="0" dirty="0">
              <a:ln>
                <a:noFill/>
              </a:ln>
              <a:solidFill>
                <a:srgbClr val="000000"/>
              </a:solidFill>
              <a:effectLst/>
              <a:uLnTx/>
              <a:uFillTx/>
              <a:latin typeface="Helvetica"/>
              <a:cs typeface="Helvetica"/>
              <a:sym typeface="Helvetica"/>
            </a:endParaRPr>
          </a:p>
          <a:p>
            <a:br>
              <a:rPr lang="en-US" sz="2400" dirty="0"/>
            </a:br>
            <a:endParaRPr lang="en-GB" sz="2400" dirty="0"/>
          </a:p>
        </p:txBody>
      </p:sp>
    </p:spTree>
    <p:extLst>
      <p:ext uri="{BB962C8B-B14F-4D97-AF65-F5344CB8AC3E}">
        <p14:creationId xmlns:p14="http://schemas.microsoft.com/office/powerpoint/2010/main" val="3905004848"/>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accent1">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DF606-C495-4227-A74C-DAFF5719B926}"/>
              </a:ext>
            </a:extLst>
          </p:cNvPr>
          <p:cNvSpPr>
            <a:spLocks noGrp="1"/>
          </p:cNvSpPr>
          <p:nvPr>
            <p:ph type="title"/>
          </p:nvPr>
        </p:nvSpPr>
        <p:spPr>
          <a:xfrm>
            <a:off x="650875" y="364191"/>
            <a:ext cx="11703050" cy="1114985"/>
          </a:xfrm>
        </p:spPr>
        <p:txBody>
          <a:bodyPr/>
          <a:lstStyle/>
          <a:p>
            <a:r>
              <a:rPr lang="en-GB" sz="4800" dirty="0">
                <a:solidFill>
                  <a:schemeClr val="bg1"/>
                </a:solidFill>
              </a:rPr>
              <a:t>The </a:t>
            </a:r>
            <a:r>
              <a:rPr lang="en-GB" sz="4800" dirty="0" err="1">
                <a:solidFill>
                  <a:schemeClr val="bg1"/>
                </a:solidFill>
              </a:rPr>
              <a:t>Covid</a:t>
            </a:r>
            <a:r>
              <a:rPr lang="en-GB" sz="4800" dirty="0">
                <a:solidFill>
                  <a:schemeClr val="bg1"/>
                </a:solidFill>
              </a:rPr>
              <a:t> Timeline</a:t>
            </a:r>
            <a:br>
              <a:rPr lang="en-GB" sz="1200" dirty="0">
                <a:solidFill>
                  <a:schemeClr val="bg1"/>
                </a:solidFill>
              </a:rPr>
            </a:br>
            <a:endParaRPr lang="en-GB" dirty="0"/>
          </a:p>
        </p:txBody>
      </p:sp>
      <p:sp>
        <p:nvSpPr>
          <p:cNvPr id="3" name="Text Placeholder 2">
            <a:extLst>
              <a:ext uri="{FF2B5EF4-FFF2-40B4-BE49-F238E27FC236}">
                <a16:creationId xmlns:a16="http://schemas.microsoft.com/office/drawing/2014/main" id="{E8AF07D1-1632-4313-A456-C679CC1EB2F6}"/>
              </a:ext>
            </a:extLst>
          </p:cNvPr>
          <p:cNvSpPr>
            <a:spLocks noGrp="1"/>
          </p:cNvSpPr>
          <p:nvPr>
            <p:ph type="body" idx="1"/>
          </p:nvPr>
        </p:nvSpPr>
        <p:spPr>
          <a:xfrm>
            <a:off x="650875" y="1260288"/>
            <a:ext cx="11703050" cy="7233024"/>
          </a:xfrm>
        </p:spPr>
        <p:txBody>
          <a:bodyPr>
            <a:noAutofit/>
          </a:bodyPr>
          <a:lstStyle/>
          <a:p>
            <a:pPr>
              <a:defRPr sz="2200"/>
            </a:pPr>
            <a:r>
              <a:rPr lang="en-GB" sz="3200" dirty="0">
                <a:solidFill>
                  <a:srgbClr val="00B0F0"/>
                </a:solidFill>
              </a:rPr>
              <a:t>February 2021 continued</a:t>
            </a:r>
          </a:p>
          <a:p>
            <a:pPr>
              <a:defRPr sz="2200"/>
            </a:pPr>
            <a:endParaRPr lang="en-GB" sz="3200" dirty="0">
              <a:solidFill>
                <a:srgbClr val="00B0F0"/>
              </a:solidFill>
            </a:endParaRPr>
          </a:p>
          <a:p>
            <a:pPr>
              <a:defRPr sz="2200"/>
            </a:pPr>
            <a:r>
              <a:rPr lang="en-GB" sz="3200" dirty="0">
                <a:solidFill>
                  <a:schemeClr val="bg1"/>
                </a:solidFill>
              </a:rPr>
              <a:t>The Vaccinator Programme</a:t>
            </a:r>
          </a:p>
          <a:p>
            <a:pPr marL="0" marR="0" lvl="0" indent="0" algn="l" defTabSz="584200" rtl="0" eaLnBrk="1" fontAlgn="auto" latinLnBrk="0" hangingPunct="0">
              <a:lnSpc>
                <a:spcPct val="100000"/>
              </a:lnSpc>
              <a:spcBef>
                <a:spcPts val="0"/>
              </a:spcBef>
              <a:spcAft>
                <a:spcPts val="0"/>
              </a:spcAft>
              <a:buClrTx/>
              <a:buSzTx/>
              <a:buFontTx/>
              <a:buNone/>
              <a:tabLst/>
              <a:defRPr sz="2200"/>
            </a:pPr>
            <a:endParaRPr kumimoji="0" lang="en-US" sz="2200" b="0" i="0" u="none" strike="noStrike" kern="0" cap="none" spc="0" normalizeH="0" baseline="0" noProof="0" dirty="0">
              <a:ln>
                <a:noFill/>
              </a:ln>
              <a:solidFill>
                <a:schemeClr val="bg1"/>
              </a:solidFill>
              <a:effectLst/>
              <a:uLnTx/>
              <a:uFillTx/>
              <a:latin typeface="Helvetica"/>
              <a:cs typeface="Helvetica"/>
              <a:sym typeface="Helvetica"/>
            </a:endParaRPr>
          </a:p>
          <a:p>
            <a:pPr marR="0" lvl="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r>
              <a:rPr kumimoji="0" lang="en-US" sz="2800" b="0" i="0" u="none" strike="noStrike" kern="0" cap="none" spc="0" normalizeH="0" baseline="0" noProof="0" dirty="0">
                <a:ln>
                  <a:noFill/>
                </a:ln>
                <a:solidFill>
                  <a:srgbClr val="00B0F0"/>
                </a:solidFill>
                <a:effectLst/>
                <a:uLnTx/>
                <a:uFillTx/>
                <a:latin typeface="Arial" panose="020B0604020202020204" pitchFamily="34" charset="0"/>
                <a:cs typeface="Arial" panose="020B0604020202020204" pitchFamily="34" charset="0"/>
                <a:sym typeface="Helvetica"/>
              </a:rPr>
              <a:t>Following a letter to </a:t>
            </a:r>
            <a:r>
              <a:rPr kumimoji="0" lang="en-US" sz="2800" b="0" i="0" u="none" strike="noStrike" kern="0" cap="none" spc="0" normalizeH="0" baseline="0" noProof="0" dirty="0" err="1">
                <a:ln>
                  <a:noFill/>
                </a:ln>
                <a:solidFill>
                  <a:srgbClr val="00B0F0"/>
                </a:solidFill>
                <a:effectLst/>
                <a:uLnTx/>
                <a:uFillTx/>
                <a:latin typeface="Arial" panose="020B0604020202020204" pitchFamily="34" charset="0"/>
                <a:cs typeface="Arial" panose="020B0604020202020204" pitchFamily="34" charset="0"/>
                <a:sym typeface="Helvetica"/>
              </a:rPr>
              <a:t>Jeane</a:t>
            </a:r>
            <a:r>
              <a:rPr kumimoji="0" lang="en-US" sz="2800" b="0" i="0" u="none" strike="noStrike" kern="0" cap="none" spc="0" normalizeH="0" baseline="0" noProof="0" dirty="0">
                <a:ln>
                  <a:noFill/>
                </a:ln>
                <a:solidFill>
                  <a:srgbClr val="00B0F0"/>
                </a:solidFill>
                <a:effectLst/>
                <a:uLnTx/>
                <a:uFillTx/>
                <a:latin typeface="Arial" panose="020B0604020202020204" pitchFamily="34" charset="0"/>
                <a:cs typeface="Arial" panose="020B0604020202020204" pitchFamily="34" charset="0"/>
                <a:sym typeface="Helvetica"/>
              </a:rPr>
              <a:t> Freeman we met with SG workforce to provide clear instruction and not guidance to boards to be proactive in our team’s inclusion in the process</a:t>
            </a:r>
          </a:p>
          <a:p>
            <a:pPr marR="0" lvl="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endParaRPr kumimoji="0" lang="en-US" sz="2800" b="0" i="0" u="none" strike="noStrike" kern="0" cap="none" spc="0" normalizeH="0" baseline="0" noProof="0" dirty="0">
              <a:ln>
                <a:noFill/>
              </a:ln>
              <a:solidFill>
                <a:srgbClr val="00B0F0"/>
              </a:solidFill>
              <a:effectLst/>
              <a:uLnTx/>
              <a:uFillTx/>
              <a:latin typeface="Arial" panose="020B0604020202020204" pitchFamily="34" charset="0"/>
              <a:cs typeface="Arial" panose="020B0604020202020204" pitchFamily="34" charset="0"/>
              <a:sym typeface="Helvetica"/>
            </a:endParaRPr>
          </a:p>
          <a:p>
            <a:pPr marR="0" lvl="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r>
              <a:rPr kumimoji="0" lang="en-US" sz="28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Helvetica"/>
              </a:rPr>
              <a:t>Still bureaucratic; duplication of material; continuing confusion over DCP’s as vaccinators (has since been clarified); sessional payment of £231</a:t>
            </a:r>
          </a:p>
          <a:p>
            <a:pPr marR="0" lvl="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endParaRPr kumimoji="0" lang="en-US" sz="28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Helvetica"/>
            </a:endParaRPr>
          </a:p>
          <a:p>
            <a:pPr marR="0" lvl="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r>
              <a:rPr kumimoji="0" lang="en-US" sz="28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Helvetica"/>
              </a:rPr>
              <a:t>Vaccine shortage</a:t>
            </a:r>
          </a:p>
          <a:p>
            <a:pPr marR="0" lvl="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endParaRPr kumimoji="0" lang="en-US" sz="2800" b="0" i="0" u="none" strike="noStrike" kern="0" cap="none" spc="0" normalizeH="0" baseline="0" noProof="0" dirty="0">
              <a:ln>
                <a:noFill/>
              </a:ln>
              <a:solidFill>
                <a:srgbClr val="00B0F0"/>
              </a:solidFill>
              <a:effectLst/>
              <a:uLnTx/>
              <a:uFillTx/>
              <a:latin typeface="Arial" panose="020B0604020202020204" pitchFamily="34" charset="0"/>
              <a:cs typeface="Arial" panose="020B0604020202020204" pitchFamily="34" charset="0"/>
              <a:sym typeface="Helvetica"/>
            </a:endParaRPr>
          </a:p>
          <a:p>
            <a:pPr marR="0" lvl="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sz="2200"/>
            </a:pPr>
            <a:endParaRPr kumimoji="0" lang="en-US" sz="2800" b="0" i="0" u="none" strike="noStrike" kern="0" cap="none" spc="0" normalizeH="0" baseline="0" noProof="0" dirty="0">
              <a:ln>
                <a:noFill/>
              </a:ln>
              <a:solidFill>
                <a:srgbClr val="00B0F0"/>
              </a:solidFill>
              <a:effectLst/>
              <a:uLnTx/>
              <a:uFillTx/>
              <a:latin typeface="Arial" panose="020B0604020202020204" pitchFamily="34" charset="0"/>
              <a:cs typeface="Arial" panose="020B0604020202020204" pitchFamily="34" charset="0"/>
              <a:sym typeface="Helvetica"/>
            </a:endParaRPr>
          </a:p>
          <a:p>
            <a:pPr marL="0" marR="0" lvl="0" indent="0" algn="l" defTabSz="584200" rtl="0" eaLnBrk="1" fontAlgn="auto" latinLnBrk="0" hangingPunct="0">
              <a:lnSpc>
                <a:spcPct val="100000"/>
              </a:lnSpc>
              <a:spcBef>
                <a:spcPts val="0"/>
              </a:spcBef>
              <a:spcAft>
                <a:spcPts val="0"/>
              </a:spcAft>
              <a:buClrTx/>
              <a:buSzTx/>
              <a:buFontTx/>
              <a:buNone/>
              <a:tabLst/>
              <a:defRPr sz="2200"/>
            </a:pPr>
            <a:endParaRPr kumimoji="0" lang="en-US" sz="2200" b="0" i="0" u="none" strike="noStrike" kern="0" cap="none" spc="0" normalizeH="0" baseline="0" noProof="0" dirty="0">
              <a:ln>
                <a:noFill/>
              </a:ln>
              <a:solidFill>
                <a:srgbClr val="000000"/>
              </a:solidFill>
              <a:effectLst/>
              <a:uLnTx/>
              <a:uFillTx/>
              <a:latin typeface="Helvetica"/>
              <a:cs typeface="Helvetica"/>
              <a:sym typeface="Helvetica"/>
            </a:endParaRPr>
          </a:p>
          <a:p>
            <a:br>
              <a:rPr lang="en-US" sz="2400" dirty="0"/>
            </a:br>
            <a:endParaRPr lang="en-GB" sz="2400" dirty="0"/>
          </a:p>
        </p:txBody>
      </p:sp>
    </p:spTree>
    <p:extLst>
      <p:ext uri="{BB962C8B-B14F-4D97-AF65-F5344CB8AC3E}">
        <p14:creationId xmlns:p14="http://schemas.microsoft.com/office/powerpoint/2010/main" val="128642849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Title 1"/>
          <p:cNvSpPr txBox="1">
            <a:spLocks noGrp="1"/>
          </p:cNvSpPr>
          <p:nvPr>
            <p:ph type="title"/>
          </p:nvPr>
        </p:nvSpPr>
        <p:spPr>
          <a:prstGeom prst="rect">
            <a:avLst/>
          </a:prstGeom>
        </p:spPr>
        <p:txBody>
          <a:bodyPr/>
          <a:lstStyle>
            <a:lvl1pPr algn="ctr">
              <a:defRPr sz="7200">
                <a:solidFill>
                  <a:schemeClr val="accent3">
                    <a:lumOff val="44000"/>
                  </a:schemeClr>
                </a:solidFill>
                <a:latin typeface="Arial"/>
                <a:ea typeface="Arial"/>
                <a:cs typeface="Arial"/>
                <a:sym typeface="Arial"/>
              </a:defRPr>
            </a:lvl1pPr>
          </a:lstStyle>
          <a:p>
            <a:r>
              <a:rPr lang="en-US" dirty="0"/>
              <a:t> The </a:t>
            </a:r>
            <a:r>
              <a:rPr dirty="0"/>
              <a:t>SDPC</a:t>
            </a:r>
          </a:p>
        </p:txBody>
      </p:sp>
      <p:sp>
        <p:nvSpPr>
          <p:cNvPr id="350" name="Content Placeholder 2"/>
          <p:cNvSpPr txBox="1">
            <a:spLocks noGrp="1"/>
          </p:cNvSpPr>
          <p:nvPr>
            <p:ph type="body" idx="1"/>
          </p:nvPr>
        </p:nvSpPr>
        <p:spPr>
          <a:xfrm>
            <a:off x="650875" y="1271008"/>
            <a:ext cx="11703050" cy="7584328"/>
          </a:xfrm>
          <a:prstGeom prst="rect">
            <a:avLst/>
          </a:prstGeom>
          <a:ln>
            <a:noFill/>
          </a:ln>
        </p:spPr>
        <p:txBody>
          <a:bodyPr>
            <a:normAutofit/>
          </a:bodyPr>
          <a:lstStyle/>
          <a:p>
            <a:pPr marL="429768" indent="-429768" defTabSz="429768">
              <a:buSzPct val="100000"/>
              <a:buFont typeface="Arial"/>
              <a:buChar char="•"/>
              <a:defRPr sz="2256">
                <a:solidFill>
                  <a:schemeClr val="accent3">
                    <a:lumOff val="44000"/>
                  </a:schemeClr>
                </a:solidFill>
              </a:defRPr>
            </a:pPr>
            <a:endParaRPr dirty="0"/>
          </a:p>
          <a:p>
            <a:pPr marL="429768" indent="-429768" defTabSz="429768">
              <a:buSzPct val="100000"/>
              <a:buFont typeface="Arial"/>
              <a:buChar char="•"/>
              <a:defRPr sz="2256">
                <a:solidFill>
                  <a:schemeClr val="accent3">
                    <a:lumOff val="44000"/>
                  </a:schemeClr>
                </a:solidFill>
                <a:latin typeface="Arial"/>
                <a:ea typeface="Arial"/>
                <a:cs typeface="Arial"/>
                <a:sym typeface="Arial"/>
              </a:defRPr>
            </a:pPr>
            <a:r>
              <a:rPr sz="2400" dirty="0">
                <a:solidFill>
                  <a:srgbClr val="00B0F0"/>
                </a:solidFill>
              </a:rPr>
              <a:t>Represents</a:t>
            </a:r>
            <a:r>
              <a:rPr sz="2400" dirty="0"/>
              <a:t> all non-salaried general dental practitioners in Scotland </a:t>
            </a:r>
            <a:r>
              <a:rPr sz="2400" dirty="0" err="1"/>
              <a:t>practising</a:t>
            </a:r>
            <a:r>
              <a:rPr sz="2400" dirty="0"/>
              <a:t> in the NHS and/or privately</a:t>
            </a:r>
            <a:r>
              <a:rPr lang="en-GB" sz="2400" dirty="0"/>
              <a:t>.</a:t>
            </a:r>
            <a:endParaRPr sz="2400" dirty="0"/>
          </a:p>
          <a:p>
            <a:pPr marL="429768" indent="-429768" defTabSz="429768">
              <a:buSzPct val="100000"/>
              <a:buFont typeface="Arial"/>
              <a:buChar char="•"/>
              <a:defRPr sz="2256">
                <a:solidFill>
                  <a:schemeClr val="accent3">
                    <a:lumOff val="44000"/>
                  </a:schemeClr>
                </a:solidFill>
                <a:latin typeface="Arial"/>
                <a:ea typeface="Arial"/>
                <a:cs typeface="Arial"/>
                <a:sym typeface="Arial"/>
              </a:defRPr>
            </a:pPr>
            <a:endParaRPr sz="2400" dirty="0"/>
          </a:p>
          <a:p>
            <a:pPr marL="429768" indent="-429768" defTabSz="429768">
              <a:buSzPct val="100000"/>
              <a:buFont typeface="Arial"/>
              <a:buChar char="•"/>
              <a:defRPr sz="2256">
                <a:solidFill>
                  <a:schemeClr val="accent3">
                    <a:lumOff val="44000"/>
                  </a:schemeClr>
                </a:solidFill>
                <a:latin typeface="Arial"/>
                <a:ea typeface="Arial"/>
                <a:cs typeface="Arial"/>
                <a:sym typeface="Arial"/>
              </a:defRPr>
            </a:pPr>
            <a:r>
              <a:rPr sz="2400" dirty="0">
                <a:solidFill>
                  <a:srgbClr val="00B0F0"/>
                </a:solidFill>
              </a:rPr>
              <a:t>Negotiates</a:t>
            </a:r>
            <a:r>
              <a:rPr sz="2400" dirty="0"/>
              <a:t> with NHS Boards, Island Health Boards, and the Scottish Government Directorate for Population and other appropriate bodies on matters relating to the delivery and remuneration of dental services provided by non-salaried general dental practitioners, including orthodontists and assistants working in Scotland. To liaise with the UK General Dental Practice Committee and Scottish Council</a:t>
            </a:r>
            <a:r>
              <a:rPr lang="en-GB" sz="2400" dirty="0"/>
              <a:t>.</a:t>
            </a:r>
            <a:endParaRPr lang="en-US" sz="2400" dirty="0"/>
          </a:p>
          <a:p>
            <a:pPr marL="0" indent="0" defTabSz="429768">
              <a:buSzPct val="100000"/>
              <a:defRPr sz="2256">
                <a:solidFill>
                  <a:schemeClr val="accent3">
                    <a:lumOff val="44000"/>
                  </a:schemeClr>
                </a:solidFill>
                <a:latin typeface="Arial"/>
                <a:ea typeface="Arial"/>
                <a:cs typeface="Arial"/>
                <a:sym typeface="Arial"/>
              </a:defRPr>
            </a:pPr>
            <a:endParaRPr lang="en-US" sz="2000" dirty="0"/>
          </a:p>
          <a:p>
            <a:pPr marL="0" indent="0" defTabSz="429768">
              <a:buSzPct val="100000"/>
              <a:defRPr sz="2256">
                <a:solidFill>
                  <a:schemeClr val="accent3">
                    <a:lumOff val="44000"/>
                  </a:schemeClr>
                </a:solidFill>
                <a:latin typeface="Arial"/>
                <a:ea typeface="Arial"/>
                <a:cs typeface="Arial"/>
                <a:sym typeface="Arial"/>
              </a:defRPr>
            </a:pPr>
            <a:r>
              <a:rPr lang="en-US" sz="2400" dirty="0"/>
              <a:t>The paper for </a:t>
            </a:r>
            <a:r>
              <a:rPr lang="en-US" sz="2400" dirty="0">
                <a:solidFill>
                  <a:srgbClr val="00B0F0"/>
                </a:solidFill>
              </a:rPr>
              <a:t>2019 motions </a:t>
            </a:r>
            <a:r>
              <a:rPr lang="en-US" sz="2400" dirty="0"/>
              <a:t>is available on the conference website.</a:t>
            </a:r>
          </a:p>
          <a:p>
            <a:pPr marL="0" indent="0" defTabSz="429768">
              <a:buSzPct val="100000"/>
              <a:defRPr sz="2256">
                <a:solidFill>
                  <a:schemeClr val="accent3">
                    <a:lumOff val="44000"/>
                  </a:schemeClr>
                </a:solidFill>
                <a:latin typeface="Arial"/>
                <a:ea typeface="Arial"/>
                <a:cs typeface="Arial"/>
                <a:sym typeface="Arial"/>
              </a:defRPr>
            </a:pPr>
            <a:endParaRPr dirty="0"/>
          </a:p>
          <a:p>
            <a:pPr marL="0" indent="0" defTabSz="429768">
              <a:buSzPct val="100000"/>
              <a:defRPr sz="2256">
                <a:solidFill>
                  <a:schemeClr val="accent3">
                    <a:lumOff val="44000"/>
                  </a:schemeClr>
                </a:solidFill>
                <a:latin typeface="Arial"/>
                <a:ea typeface="Arial"/>
                <a:cs typeface="Arial"/>
                <a:sym typeface="Arial"/>
              </a:defRPr>
            </a:pPr>
            <a:r>
              <a:rPr dirty="0">
                <a:solidFill>
                  <a:srgbClr val="00B0F0"/>
                </a:solidFill>
              </a:rPr>
              <a:t>Committee consists of elected members from board areas and BDA branch representatives</a:t>
            </a:r>
            <a:endParaRPr dirty="0"/>
          </a:p>
          <a:p>
            <a:pPr marL="429768" indent="-429768" defTabSz="429768">
              <a:buSzPct val="100000"/>
              <a:buFont typeface="Arial"/>
              <a:buChar char="•"/>
              <a:defRPr sz="2256">
                <a:solidFill>
                  <a:schemeClr val="accent3">
                    <a:lumOff val="44000"/>
                  </a:schemeClr>
                </a:solidFill>
                <a:latin typeface="Arial"/>
                <a:ea typeface="Arial"/>
                <a:cs typeface="Arial"/>
                <a:sym typeface="Arial"/>
              </a:defRPr>
            </a:pPr>
            <a:endParaRPr dirty="0"/>
          </a:p>
        </p:txBody>
      </p:sp>
      <p:pic>
        <p:nvPicPr>
          <p:cNvPr id="5" name="Picture 4" descr="A person wearing a suit and tie smiling at the camera&#10;&#10;Description automatically generated">
            <a:extLst>
              <a:ext uri="{FF2B5EF4-FFF2-40B4-BE49-F238E27FC236}">
                <a16:creationId xmlns:a16="http://schemas.microsoft.com/office/drawing/2014/main" id="{C1F70D8F-8061-4D4D-BF62-A61BA778BC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528" y="6295016"/>
            <a:ext cx="2048255" cy="2560320"/>
          </a:xfrm>
          <a:prstGeom prst="rect">
            <a:avLst/>
          </a:prstGeom>
        </p:spPr>
      </p:pic>
      <p:graphicFrame>
        <p:nvGraphicFramePr>
          <p:cNvPr id="6" name="Table 6">
            <a:extLst>
              <a:ext uri="{FF2B5EF4-FFF2-40B4-BE49-F238E27FC236}">
                <a16:creationId xmlns:a16="http://schemas.microsoft.com/office/drawing/2014/main" id="{3731CCD6-2D79-49AC-9627-78E8F90BBFEB}"/>
              </a:ext>
            </a:extLst>
          </p:cNvPr>
          <p:cNvGraphicFramePr>
            <a:graphicFrameLocks noGrp="1"/>
          </p:cNvGraphicFramePr>
          <p:nvPr>
            <p:extLst>
              <p:ext uri="{D42A27DB-BD31-4B8C-83A1-F6EECF244321}">
                <p14:modId xmlns:p14="http://schemas.microsoft.com/office/powerpoint/2010/main" val="4018523068"/>
              </p:ext>
            </p:extLst>
          </p:nvPr>
        </p:nvGraphicFramePr>
        <p:xfrm>
          <a:off x="3186953" y="6315075"/>
          <a:ext cx="9466625" cy="3048000"/>
        </p:xfrm>
        <a:graphic>
          <a:graphicData uri="http://schemas.openxmlformats.org/drawingml/2006/table">
            <a:tbl>
              <a:tblPr firstRow="1" bandRow="1">
                <a:tableStyleId>{5940675A-B579-460E-94D1-54222C63F5DA}</a:tableStyleId>
              </a:tblPr>
              <a:tblGrid>
                <a:gridCol w="2871326">
                  <a:extLst>
                    <a:ext uri="{9D8B030D-6E8A-4147-A177-3AD203B41FA5}">
                      <a16:colId xmlns:a16="http://schemas.microsoft.com/office/drawing/2014/main" val="2125813742"/>
                    </a:ext>
                  </a:extLst>
                </a:gridCol>
                <a:gridCol w="6595299">
                  <a:extLst>
                    <a:ext uri="{9D8B030D-6E8A-4147-A177-3AD203B41FA5}">
                      <a16:colId xmlns:a16="http://schemas.microsoft.com/office/drawing/2014/main" val="1260676298"/>
                    </a:ext>
                  </a:extLst>
                </a:gridCol>
              </a:tblGrid>
              <a:tr h="0">
                <a:tc>
                  <a:txBody>
                    <a:bodyPr/>
                    <a:lstStyle/>
                    <a:p>
                      <a:pPr algn="l"/>
                      <a:r>
                        <a:rPr lang="en-US" sz="2000" dirty="0">
                          <a:solidFill>
                            <a:srgbClr val="00B0F0"/>
                          </a:solidFill>
                          <a:latin typeface="Arial" panose="020B0604020202020204" pitchFamily="34" charset="0"/>
                          <a:cs typeface="Arial" panose="020B0604020202020204" pitchFamily="34" charset="0"/>
                        </a:rPr>
                        <a:t>Vice Chair</a:t>
                      </a:r>
                      <a:endParaRPr lang="en-GB" sz="2000" dirty="0">
                        <a:solidFill>
                          <a:srgbClr val="00B0F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2400" dirty="0">
                          <a:solidFill>
                            <a:schemeClr val="bg1"/>
                          </a:solidFill>
                          <a:latin typeface="Arial" panose="020B0604020202020204" pitchFamily="34" charset="0"/>
                          <a:cs typeface="Arial" panose="020B0604020202020204" pitchFamily="34" charset="0"/>
                        </a:rPr>
                        <a:t>Kenny McDonald (pictured)</a:t>
                      </a:r>
                      <a:endParaRPr lang="en-GB" sz="2400" dirty="0">
                        <a:solidFill>
                          <a:schemeClr val="bg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27518534"/>
                  </a:ext>
                </a:extLst>
              </a:tr>
              <a:tr h="370840">
                <a:tc>
                  <a:txBody>
                    <a:bodyPr/>
                    <a:lstStyle/>
                    <a:p>
                      <a:pPr algn="l"/>
                      <a:r>
                        <a:rPr lang="en-GB" sz="2000" dirty="0">
                          <a:solidFill>
                            <a:srgbClr val="00B0F0"/>
                          </a:solidFill>
                          <a:latin typeface="Arial" panose="020B0604020202020204" pitchFamily="34" charset="0"/>
                          <a:cs typeface="Arial" panose="020B0604020202020204" pitchFamily="34" charset="0"/>
                        </a:rPr>
                        <a:t>SDPC Executive Sub-committee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2400" dirty="0">
                          <a:solidFill>
                            <a:schemeClr val="bg1"/>
                          </a:solidFill>
                          <a:latin typeface="Arial" panose="020B0604020202020204" pitchFamily="34" charset="0"/>
                          <a:cs typeface="Arial" panose="020B0604020202020204" pitchFamily="34" charset="0"/>
                        </a:rPr>
                        <a:t>Myself and Vice Chair, Donald Morrison, Jeff Ellis, Josephine Weir and Clare Murphy (full committee is 22)</a:t>
                      </a:r>
                      <a:endParaRPr lang="en-GB" sz="2400" dirty="0">
                        <a:solidFill>
                          <a:schemeClr val="bg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77665499"/>
                  </a:ext>
                </a:extLst>
              </a:tr>
              <a:tr h="370840">
                <a:tc>
                  <a:txBody>
                    <a:bodyPr/>
                    <a:lstStyle/>
                    <a:p>
                      <a:pPr algn="l"/>
                      <a:r>
                        <a:rPr lang="en-GB" sz="2000" dirty="0">
                          <a:solidFill>
                            <a:srgbClr val="00B0F0"/>
                          </a:solidFill>
                          <a:latin typeface="Arial" panose="020B0604020202020204" pitchFamily="34" charset="0"/>
                          <a:cs typeface="Arial" panose="020B0604020202020204" pitchFamily="34" charset="0"/>
                        </a:rPr>
                        <a:t>National Director, BDA Scotland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2400" dirty="0">
                          <a:solidFill>
                            <a:schemeClr val="bg1"/>
                          </a:solidFill>
                          <a:latin typeface="Arial" panose="020B0604020202020204" pitchFamily="34" charset="0"/>
                          <a:cs typeface="Arial" panose="020B0604020202020204" pitchFamily="34" charset="0"/>
                        </a:rPr>
                        <a:t>Phil </a:t>
                      </a:r>
                      <a:r>
                        <a:rPr lang="en-US" sz="2400" dirty="0" err="1">
                          <a:solidFill>
                            <a:schemeClr val="bg1"/>
                          </a:solidFill>
                          <a:latin typeface="Arial" panose="020B0604020202020204" pitchFamily="34" charset="0"/>
                          <a:cs typeface="Arial" panose="020B0604020202020204" pitchFamily="34" charset="0"/>
                        </a:rPr>
                        <a:t>Grigor</a:t>
                      </a:r>
                      <a:endParaRPr lang="en-GB" sz="2400" dirty="0">
                        <a:solidFill>
                          <a:schemeClr val="bg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17328211"/>
                  </a:ext>
                </a:extLst>
              </a:tr>
              <a:tr h="370840">
                <a:tc>
                  <a:txBody>
                    <a:bodyPr/>
                    <a:lstStyle/>
                    <a:p>
                      <a:pPr algn="l"/>
                      <a:r>
                        <a:rPr lang="en-US" sz="2000" dirty="0">
                          <a:solidFill>
                            <a:srgbClr val="00B0F0"/>
                          </a:solidFill>
                          <a:latin typeface="Arial" panose="020B0604020202020204" pitchFamily="34" charset="0"/>
                          <a:cs typeface="Arial" panose="020B0604020202020204" pitchFamily="34" charset="0"/>
                        </a:rPr>
                        <a:t>Policy Adviser and Secretary to SDPC</a:t>
                      </a:r>
                      <a:endParaRPr lang="en-GB" sz="2000" dirty="0">
                        <a:solidFill>
                          <a:srgbClr val="00B0F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2400" dirty="0">
                          <a:solidFill>
                            <a:schemeClr val="bg1"/>
                          </a:solidFill>
                          <a:latin typeface="Arial" panose="020B0604020202020204" pitchFamily="34" charset="0"/>
                          <a:cs typeface="Arial" panose="020B0604020202020204" pitchFamily="34" charset="0"/>
                        </a:rPr>
                        <a:t>Kirsten Phillips</a:t>
                      </a:r>
                      <a:endParaRPr lang="en-GB" sz="2400" dirty="0">
                        <a:solidFill>
                          <a:schemeClr val="bg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3719003"/>
                  </a:ext>
                </a:extLst>
              </a:tr>
            </a:tbl>
          </a:graphicData>
        </a:graphic>
      </p:graphicFrame>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DDRB…"/>
          <p:cNvSpPr txBox="1"/>
          <p:nvPr/>
        </p:nvSpPr>
        <p:spPr>
          <a:xfrm>
            <a:off x="892859" y="811554"/>
            <a:ext cx="11848584" cy="62478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ctr">
              <a:defRPr>
                <a:solidFill>
                  <a:schemeClr val="accent3">
                    <a:lumOff val="44000"/>
                  </a:schemeClr>
                </a:solidFill>
              </a:defRPr>
            </a:pPr>
            <a:r>
              <a:rPr lang="en-US" sz="3600" dirty="0">
                <a:latin typeface="Arial" panose="020B0604020202020204" pitchFamily="34" charset="0"/>
                <a:cs typeface="Arial" panose="020B0604020202020204" pitchFamily="34" charset="0"/>
              </a:rPr>
              <a:t>Chief and Deputy Dental Officers</a:t>
            </a:r>
            <a:endParaRPr sz="3600" dirty="0">
              <a:latin typeface="Arial" panose="020B0604020202020204" pitchFamily="34" charset="0"/>
              <a:cs typeface="Arial" panose="020B0604020202020204" pitchFamily="34" charset="0"/>
            </a:endParaRPr>
          </a:p>
          <a:p>
            <a:pPr>
              <a:defRPr>
                <a:solidFill>
                  <a:schemeClr val="accent3">
                    <a:lumOff val="44000"/>
                  </a:schemeClr>
                </a:solidFill>
              </a:defRPr>
            </a:pPr>
            <a:endParaRPr lang="en-GB" sz="2800" dirty="0">
              <a:latin typeface="Arial" panose="020B0604020202020204" pitchFamily="34" charset="0"/>
              <a:cs typeface="Arial" panose="020B0604020202020204" pitchFamily="34" charset="0"/>
            </a:endParaRPr>
          </a:p>
          <a:p>
            <a:pPr>
              <a:defRPr>
                <a:solidFill>
                  <a:schemeClr val="accent3">
                    <a:lumOff val="44000"/>
                  </a:schemeClr>
                </a:solidFill>
              </a:defRPr>
            </a:pPr>
            <a:endParaRPr lang="en-GB" sz="2800" dirty="0">
              <a:latin typeface="Arial" panose="020B0604020202020204" pitchFamily="34" charset="0"/>
              <a:cs typeface="Arial" panose="020B0604020202020204" pitchFamily="34" charset="0"/>
            </a:endParaRPr>
          </a:p>
          <a:p>
            <a:pPr>
              <a:defRPr>
                <a:solidFill>
                  <a:schemeClr val="accent3">
                    <a:lumOff val="44000"/>
                  </a:schemeClr>
                </a:solidFill>
              </a:defRPr>
            </a:pPr>
            <a:r>
              <a:rPr lang="en-GB" sz="3200" dirty="0">
                <a:solidFill>
                  <a:srgbClr val="00B0F0"/>
                </a:solidFill>
              </a:rPr>
              <a:t>SG advertised for two DCDOs (one GDS, one PDS)</a:t>
            </a:r>
            <a:endParaRPr lang="en-US" sz="3200" dirty="0">
              <a:solidFill>
                <a:srgbClr val="00B0F0"/>
              </a:solidFill>
            </a:endParaRPr>
          </a:p>
          <a:p>
            <a:pPr>
              <a:defRPr>
                <a:solidFill>
                  <a:schemeClr val="accent3">
                    <a:lumOff val="44000"/>
                  </a:schemeClr>
                </a:solidFill>
              </a:defRPr>
            </a:pPr>
            <a:endParaRPr lang="en-US" sz="2800" dirty="0">
              <a:latin typeface="Arial" panose="020B0604020202020204" pitchFamily="34" charset="0"/>
              <a:cs typeface="Arial" panose="020B0604020202020204" pitchFamily="34" charset="0"/>
            </a:endParaRPr>
          </a:p>
          <a:p>
            <a:pPr>
              <a:defRPr>
                <a:solidFill>
                  <a:schemeClr val="accent3">
                    <a:lumOff val="44000"/>
                  </a:schemeClr>
                </a:solidFill>
              </a:defRPr>
            </a:pPr>
            <a:r>
              <a:rPr lang="en-US" sz="2800" dirty="0">
                <a:latin typeface="Arial" panose="020B0604020202020204" pitchFamily="34" charset="0"/>
                <a:cs typeface="Arial" panose="020B0604020202020204" pitchFamily="34" charset="0"/>
              </a:rPr>
              <a:t>Role and remit includes:</a:t>
            </a:r>
          </a:p>
          <a:p>
            <a:pPr>
              <a:defRPr>
                <a:solidFill>
                  <a:schemeClr val="accent3">
                    <a:lumOff val="44000"/>
                  </a:schemeClr>
                </a:solidFill>
              </a:defRPr>
            </a:pPr>
            <a:endParaRPr lang="en-US" sz="2800"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defRPr>
                <a:solidFill>
                  <a:schemeClr val="accent3">
                    <a:lumOff val="44000"/>
                  </a:schemeClr>
                </a:solidFill>
              </a:defRPr>
            </a:pPr>
            <a:r>
              <a:rPr lang="en-US" sz="2800" dirty="0">
                <a:latin typeface="Arial" panose="020B0604020202020204" pitchFamily="34" charset="0"/>
                <a:cs typeface="Arial" panose="020B0604020202020204" pitchFamily="34" charset="0"/>
              </a:rPr>
              <a:t>GDS experience</a:t>
            </a:r>
          </a:p>
          <a:p>
            <a:pPr marL="571500" indent="-571500">
              <a:buFont typeface="Arial" panose="020B0604020202020204" pitchFamily="34" charset="0"/>
              <a:buChar char="•"/>
              <a:defRPr>
                <a:solidFill>
                  <a:schemeClr val="accent3">
                    <a:lumOff val="44000"/>
                  </a:schemeClr>
                </a:solidFill>
              </a:defRPr>
            </a:pPr>
            <a:r>
              <a:rPr lang="en-US" sz="2800" dirty="0">
                <a:latin typeface="Arial" panose="020B0604020202020204" pitchFamily="34" charset="0"/>
                <a:cs typeface="Arial" panose="020B0604020202020204" pitchFamily="34" charset="0"/>
              </a:rPr>
              <a:t>4 days per week</a:t>
            </a:r>
          </a:p>
          <a:p>
            <a:pPr marL="571500" indent="-571500">
              <a:buFont typeface="Arial" panose="020B0604020202020204" pitchFamily="34" charset="0"/>
              <a:buChar char="•"/>
              <a:defRPr>
                <a:solidFill>
                  <a:schemeClr val="accent3">
                    <a:lumOff val="44000"/>
                  </a:schemeClr>
                </a:solidFill>
              </a:defRPr>
            </a:pPr>
            <a:r>
              <a:rPr lang="en-US" sz="2800" dirty="0">
                <a:latin typeface="Arial" panose="020B0604020202020204" pitchFamily="34" charset="0"/>
                <a:cs typeface="Arial" panose="020B0604020202020204" pitchFamily="34" charset="0"/>
              </a:rPr>
              <a:t>Requirement to be in employment to be considered</a:t>
            </a:r>
          </a:p>
          <a:p>
            <a:pPr>
              <a:defRPr>
                <a:solidFill>
                  <a:schemeClr val="accent3">
                    <a:lumOff val="44000"/>
                  </a:schemeClr>
                </a:solidFill>
              </a:defRPr>
            </a:pPr>
            <a:endParaRPr lang="en-US" dirty="0"/>
          </a:p>
          <a:p>
            <a:pPr>
              <a:defRPr>
                <a:solidFill>
                  <a:schemeClr val="accent3">
                    <a:lumOff val="44000"/>
                  </a:schemeClr>
                </a:solidFill>
              </a:defRPr>
            </a:pPr>
            <a:r>
              <a:rPr lang="en-US" sz="3200" dirty="0">
                <a:solidFill>
                  <a:srgbClr val="00B0F0"/>
                </a:solidFill>
              </a:rPr>
              <a:t>CDO cancels attendance at conference</a:t>
            </a:r>
          </a:p>
          <a:p>
            <a:pPr>
              <a:defRPr>
                <a:solidFill>
                  <a:schemeClr val="accent3">
                    <a:lumOff val="44000"/>
                  </a:schemeClr>
                </a:solidFill>
              </a:defRPr>
            </a:pPr>
            <a:endParaRPr dirty="0"/>
          </a:p>
        </p:txBody>
      </p:sp>
      <p:pic>
        <p:nvPicPr>
          <p:cNvPr id="2" name="Picture 1">
            <a:extLst>
              <a:ext uri="{FF2B5EF4-FFF2-40B4-BE49-F238E27FC236}">
                <a16:creationId xmlns:a16="http://schemas.microsoft.com/office/drawing/2014/main" id="{96303DB3-521B-4202-8F9A-E54B15BB2546}"/>
              </a:ext>
            </a:extLst>
          </p:cNvPr>
          <p:cNvPicPr>
            <a:picLocks noChangeAspect="1"/>
          </p:cNvPicPr>
          <p:nvPr/>
        </p:nvPicPr>
        <p:blipFill>
          <a:blip r:embed="rId3"/>
          <a:stretch>
            <a:fillRect/>
          </a:stretch>
        </p:blipFill>
        <p:spPr>
          <a:xfrm>
            <a:off x="8431306" y="6190639"/>
            <a:ext cx="3801795" cy="2488945"/>
          </a:xfrm>
          <a:prstGeom prst="rect">
            <a:avLst/>
          </a:prstGeom>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7FB13A-643D-466E-9828-83FDCC6A096E}"/>
              </a:ext>
            </a:extLst>
          </p:cNvPr>
          <p:cNvSpPr txBox="1"/>
          <p:nvPr/>
        </p:nvSpPr>
        <p:spPr>
          <a:xfrm>
            <a:off x="1143000" y="1079500"/>
            <a:ext cx="10896600" cy="67710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3600" b="0"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Helvetica"/>
              </a:rPr>
              <a:t>Scottish Government</a:t>
            </a:r>
          </a:p>
          <a:p>
            <a:pPr marL="0" marR="0" indent="0" algn="ctr" defTabSz="584200" rtl="0" fontAlgn="auto" latinLnBrk="0" hangingPunct="0">
              <a:lnSpc>
                <a:spcPct val="100000"/>
              </a:lnSpc>
              <a:spcBef>
                <a:spcPts val="0"/>
              </a:spcBef>
              <a:spcAft>
                <a:spcPts val="0"/>
              </a:spcAft>
              <a:buClrTx/>
              <a:buSzTx/>
              <a:buFontTx/>
              <a:buNone/>
              <a:tabLst/>
            </a:pPr>
            <a:endParaRPr lang="en-GB" sz="3600" dirty="0">
              <a:solidFill>
                <a:schemeClr val="bg1"/>
              </a:solidFill>
              <a:latin typeface="Arial" panose="020B0604020202020204" pitchFamily="34" charset="0"/>
              <a:cs typeface="Arial" panose="020B0604020202020204" pitchFamily="34" charset="0"/>
            </a:endParaRPr>
          </a:p>
          <a:p>
            <a:pPr marL="0" marR="0" indent="0" algn="l" defTabSz="584200" rtl="0" fontAlgn="auto" latinLnBrk="0" hangingPunct="0">
              <a:lnSpc>
                <a:spcPct val="100000"/>
              </a:lnSpc>
              <a:spcBef>
                <a:spcPts val="0"/>
              </a:spcBef>
              <a:spcAft>
                <a:spcPts val="0"/>
              </a:spcAft>
              <a:buClrTx/>
              <a:buSzTx/>
              <a:buFontTx/>
              <a:buNone/>
              <a:tabLst/>
            </a:pPr>
            <a:r>
              <a:rPr kumimoji="0" lang="en-GB" sz="3600" b="0"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Helvetica"/>
              </a:rPr>
              <a:t>SG informed us that it is following strict pre-election guidance and has </a:t>
            </a:r>
            <a:r>
              <a:rPr kumimoji="0" lang="en-GB" sz="3600" b="0" i="0" u="none" strike="noStrike" cap="none" spc="0" normalizeH="0" baseline="0" dirty="0">
                <a:ln>
                  <a:noFill/>
                </a:ln>
                <a:solidFill>
                  <a:srgbClr val="00B0F0"/>
                </a:solidFill>
                <a:effectLst/>
                <a:uFillTx/>
                <a:latin typeface="Arial" panose="020B0604020202020204" pitchFamily="34" charset="0"/>
                <a:cs typeface="Arial" panose="020B0604020202020204" pitchFamily="34" charset="0"/>
                <a:sym typeface="Helvetica"/>
              </a:rPr>
              <a:t>suspended all policy discussions/meetings with SDPC during purdah in the run up to the Scottish Parliamentary Election on 6 May. </a:t>
            </a:r>
            <a:r>
              <a:rPr lang="en-GB" sz="3600" dirty="0">
                <a:solidFill>
                  <a:schemeClr val="bg1"/>
                </a:solidFill>
                <a:latin typeface="Arial" panose="020B0604020202020204" pitchFamily="34" charset="0"/>
                <a:cs typeface="Arial" panose="020B0604020202020204" pitchFamily="34" charset="0"/>
              </a:rPr>
              <a:t>This applies to all areas, not just dentistry.</a:t>
            </a:r>
          </a:p>
          <a:p>
            <a:pPr marL="0" marR="0" indent="0" algn="l" defTabSz="584200" rtl="0" fontAlgn="auto" latinLnBrk="0" hangingPunct="0">
              <a:lnSpc>
                <a:spcPct val="100000"/>
              </a:lnSpc>
              <a:spcBef>
                <a:spcPts val="0"/>
              </a:spcBef>
              <a:spcAft>
                <a:spcPts val="0"/>
              </a:spcAft>
              <a:buClrTx/>
              <a:buSzTx/>
              <a:buFontTx/>
              <a:buNone/>
              <a:tabLst/>
            </a:pPr>
            <a:endParaRPr lang="en-GB" sz="3600" dirty="0">
              <a:solidFill>
                <a:schemeClr val="bg1"/>
              </a:solidFill>
              <a:latin typeface="Arial" panose="020B0604020202020204" pitchFamily="34" charset="0"/>
              <a:cs typeface="Arial" panose="020B0604020202020204" pitchFamily="34" charset="0"/>
            </a:endParaRPr>
          </a:p>
          <a:p>
            <a:pPr marL="0" marR="0" indent="0" algn="l" defTabSz="584200" rtl="0" fontAlgn="auto" latinLnBrk="0" hangingPunct="0">
              <a:lnSpc>
                <a:spcPct val="100000"/>
              </a:lnSpc>
              <a:spcBef>
                <a:spcPts val="0"/>
              </a:spcBef>
              <a:spcAft>
                <a:spcPts val="0"/>
              </a:spcAft>
              <a:buClrTx/>
              <a:buSzTx/>
              <a:buFontTx/>
              <a:buNone/>
              <a:tabLst/>
            </a:pPr>
            <a:r>
              <a:rPr kumimoji="0" lang="en-GB" sz="3600" b="0"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Helvetica"/>
              </a:rPr>
              <a:t>The </a:t>
            </a:r>
            <a:r>
              <a:rPr kumimoji="0" lang="en-GB" sz="3600" b="0" i="0" u="none" strike="noStrike" cap="none" spc="0" normalizeH="0" baseline="0" dirty="0">
                <a:ln>
                  <a:noFill/>
                </a:ln>
                <a:solidFill>
                  <a:srgbClr val="00B0F0"/>
                </a:solidFill>
                <a:effectLst/>
                <a:uFillTx/>
                <a:latin typeface="Arial" panose="020B0604020202020204" pitchFamily="34" charset="0"/>
                <a:cs typeface="Arial" panose="020B0604020202020204" pitchFamily="34" charset="0"/>
                <a:sym typeface="Helvetica"/>
              </a:rPr>
              <a:t>SNP manifesto </a:t>
            </a:r>
            <a:r>
              <a:rPr kumimoji="0" lang="en-GB" sz="3600" b="0"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Helvetica"/>
              </a:rPr>
              <a:t>stated that they are planning to make all NHS dentistry free of charge. SDPC were not consulted on this. </a:t>
            </a:r>
          </a:p>
          <a:p>
            <a:pPr marL="0" marR="0" indent="0" algn="l" defTabSz="584200" rtl="0" fontAlgn="auto" latinLnBrk="0" hangingPunct="0">
              <a:lnSpc>
                <a:spcPct val="100000"/>
              </a:lnSpc>
              <a:spcBef>
                <a:spcPts val="0"/>
              </a:spcBef>
              <a:spcAft>
                <a:spcPts val="0"/>
              </a:spcAft>
              <a:buClrTx/>
              <a:buSzTx/>
              <a:buFontTx/>
              <a:buNone/>
              <a:tabLst/>
            </a:pPr>
            <a:endParaRPr kumimoji="0" lang="en-GB" sz="3800" b="0"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Helvetica"/>
            </a:endParaRPr>
          </a:p>
        </p:txBody>
      </p:sp>
    </p:spTree>
    <p:extLst>
      <p:ext uri="{BB962C8B-B14F-4D97-AF65-F5344CB8AC3E}">
        <p14:creationId xmlns:p14="http://schemas.microsoft.com/office/powerpoint/2010/main" val="2629004551"/>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DDRB…"/>
          <p:cNvSpPr txBox="1"/>
          <p:nvPr/>
        </p:nvSpPr>
        <p:spPr>
          <a:xfrm>
            <a:off x="892859" y="811554"/>
            <a:ext cx="11848584" cy="7755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ctr">
              <a:defRPr>
                <a:solidFill>
                  <a:schemeClr val="accent3">
                    <a:lumOff val="44000"/>
                  </a:schemeClr>
                </a:solidFill>
              </a:defRPr>
            </a:pPr>
            <a:r>
              <a:rPr sz="3200" dirty="0">
                <a:latin typeface="Arial" panose="020B0604020202020204" pitchFamily="34" charset="0"/>
                <a:cs typeface="Arial" panose="020B0604020202020204" pitchFamily="34" charset="0"/>
              </a:rPr>
              <a:t>DDRB</a:t>
            </a:r>
            <a:r>
              <a:rPr lang="en-US" sz="3200" dirty="0">
                <a:latin typeface="Arial" panose="020B0604020202020204" pitchFamily="34" charset="0"/>
                <a:cs typeface="Arial" panose="020B0604020202020204" pitchFamily="34" charset="0"/>
              </a:rPr>
              <a:t> : </a:t>
            </a:r>
          </a:p>
          <a:p>
            <a:pPr algn="ctr">
              <a:defRPr>
                <a:solidFill>
                  <a:schemeClr val="accent3">
                    <a:lumOff val="44000"/>
                  </a:schemeClr>
                </a:solidFill>
              </a:defRPr>
            </a:pPr>
            <a:endParaRPr lang="en-US" sz="3200" dirty="0">
              <a:latin typeface="Arial" panose="020B0604020202020204" pitchFamily="34" charset="0"/>
              <a:cs typeface="Arial" panose="020B0604020202020204" pitchFamily="34" charset="0"/>
            </a:endParaRPr>
          </a:p>
          <a:p>
            <a:pPr algn="ctr">
              <a:defRPr>
                <a:solidFill>
                  <a:schemeClr val="accent3">
                    <a:lumOff val="44000"/>
                  </a:schemeClr>
                </a:solidFill>
              </a:defRPr>
            </a:pPr>
            <a:r>
              <a:rPr sz="3200" dirty="0">
                <a:latin typeface="Arial" panose="020B0604020202020204" pitchFamily="34" charset="0"/>
                <a:cs typeface="Arial" panose="020B0604020202020204" pitchFamily="34" charset="0"/>
              </a:rPr>
              <a:t>The Doctors and Dentists Review Body</a:t>
            </a:r>
          </a:p>
          <a:p>
            <a:pPr>
              <a:defRPr>
                <a:solidFill>
                  <a:schemeClr val="accent3">
                    <a:lumOff val="44000"/>
                  </a:schemeClr>
                </a:solidFill>
              </a:defRPr>
            </a:pPr>
            <a:endParaRPr sz="2800" dirty="0">
              <a:latin typeface="Arial" panose="020B0604020202020204" pitchFamily="34" charset="0"/>
              <a:cs typeface="Arial" panose="020B0604020202020204" pitchFamily="34" charset="0"/>
            </a:endParaRPr>
          </a:p>
          <a:p>
            <a:pPr>
              <a:defRPr>
                <a:solidFill>
                  <a:schemeClr val="accent3">
                    <a:lumOff val="44000"/>
                  </a:schemeClr>
                </a:solidFill>
              </a:defRPr>
            </a:pPr>
            <a:endParaRPr lang="en-GB" sz="2800" dirty="0">
              <a:latin typeface="Arial" panose="020B0604020202020204" pitchFamily="34" charset="0"/>
              <a:cs typeface="Arial" panose="020B0604020202020204" pitchFamily="34" charset="0"/>
            </a:endParaRPr>
          </a:p>
          <a:p>
            <a:pPr>
              <a:defRPr>
                <a:solidFill>
                  <a:schemeClr val="accent3">
                    <a:lumOff val="44000"/>
                  </a:schemeClr>
                </a:solidFill>
              </a:defRPr>
            </a:pPr>
            <a:r>
              <a:rPr sz="2800" dirty="0">
                <a:latin typeface="Arial" panose="020B0604020202020204" pitchFamily="34" charset="0"/>
                <a:cs typeface="Arial" panose="020B0604020202020204" pitchFamily="34" charset="0"/>
              </a:rPr>
              <a:t>This is the </a:t>
            </a:r>
            <a:r>
              <a:rPr sz="2800" dirty="0">
                <a:solidFill>
                  <a:srgbClr val="00B0F0"/>
                </a:solidFill>
                <a:latin typeface="Arial" panose="020B0604020202020204" pitchFamily="34" charset="0"/>
                <a:cs typeface="Arial" panose="020B0604020202020204" pitchFamily="34" charset="0"/>
              </a:rPr>
              <a:t>independent body </a:t>
            </a:r>
            <a:r>
              <a:rPr sz="2800" dirty="0">
                <a:latin typeface="Arial" panose="020B0604020202020204" pitchFamily="34" charset="0"/>
                <a:cs typeface="Arial" panose="020B0604020202020204" pitchFamily="34" charset="0"/>
              </a:rPr>
              <a:t>which takes evidence from the </a:t>
            </a:r>
            <a:r>
              <a:rPr lang="en-US" sz="2800" dirty="0">
                <a:latin typeface="Arial" panose="020B0604020202020204" pitchFamily="34" charset="0"/>
                <a:cs typeface="Arial" panose="020B0604020202020204" pitchFamily="34" charset="0"/>
              </a:rPr>
              <a:t>four</a:t>
            </a:r>
            <a:r>
              <a:rPr sz="2800" dirty="0">
                <a:latin typeface="Arial" panose="020B0604020202020204" pitchFamily="34" charset="0"/>
                <a:cs typeface="Arial" panose="020B0604020202020204" pitchFamily="34" charset="0"/>
              </a:rPr>
              <a:t> UK devolved administrations and from the BDA and recommends on pay uplift for Doctors and Dentists.</a:t>
            </a:r>
          </a:p>
          <a:p>
            <a:pPr>
              <a:defRPr>
                <a:solidFill>
                  <a:schemeClr val="accent3">
                    <a:lumOff val="44000"/>
                  </a:schemeClr>
                </a:solidFill>
              </a:defRPr>
            </a:pPr>
            <a:endParaRPr sz="2800" dirty="0">
              <a:latin typeface="Arial" panose="020B0604020202020204" pitchFamily="34" charset="0"/>
              <a:cs typeface="Arial" panose="020B0604020202020204" pitchFamily="34" charset="0"/>
            </a:endParaRPr>
          </a:p>
          <a:p>
            <a:pPr>
              <a:defRPr>
                <a:solidFill>
                  <a:schemeClr val="accent3">
                    <a:lumOff val="44000"/>
                  </a:schemeClr>
                </a:solidFill>
              </a:defRPr>
            </a:pPr>
            <a:r>
              <a:rPr sz="2800" dirty="0">
                <a:latin typeface="Arial" panose="020B0604020202020204" pitchFamily="34" charset="0"/>
                <a:cs typeface="Arial" panose="020B0604020202020204" pitchFamily="34" charset="0"/>
              </a:rPr>
              <a:t>We have </a:t>
            </a:r>
            <a:r>
              <a:rPr sz="2800" dirty="0">
                <a:solidFill>
                  <a:srgbClr val="00B0F0"/>
                </a:solidFill>
                <a:latin typeface="Arial" panose="020B0604020202020204" pitchFamily="34" charset="0"/>
                <a:cs typeface="Arial" panose="020B0604020202020204" pitchFamily="34" charset="0"/>
              </a:rPr>
              <a:t>questioned their independence </a:t>
            </a:r>
            <a:r>
              <a:rPr sz="2800" dirty="0">
                <a:latin typeface="Arial" panose="020B0604020202020204" pitchFamily="34" charset="0"/>
                <a:cs typeface="Arial" panose="020B0604020202020204" pitchFamily="34" charset="0"/>
              </a:rPr>
              <a:t>as the Scottish Government reminds them of fiscal limitations and public sector pay caps when recommending uplifts. SG are not obliged to accept their recommendations. We do liaise with the BMA on the DDRB process.</a:t>
            </a:r>
          </a:p>
          <a:p>
            <a:pPr>
              <a:defRPr>
                <a:solidFill>
                  <a:schemeClr val="accent3">
                    <a:lumOff val="44000"/>
                  </a:schemeClr>
                </a:solidFill>
              </a:defRPr>
            </a:pPr>
            <a:endParaRPr sz="2800" dirty="0">
              <a:latin typeface="Arial" panose="020B0604020202020204" pitchFamily="34" charset="0"/>
              <a:cs typeface="Arial" panose="020B0604020202020204" pitchFamily="34" charset="0"/>
            </a:endParaRPr>
          </a:p>
          <a:p>
            <a:pPr>
              <a:defRPr>
                <a:solidFill>
                  <a:schemeClr val="accent3">
                    <a:lumOff val="44000"/>
                  </a:schemeClr>
                </a:solidFill>
              </a:defRPr>
            </a:pPr>
            <a:r>
              <a:rPr sz="2800" dirty="0">
                <a:latin typeface="Arial" panose="020B0604020202020204" pitchFamily="34" charset="0"/>
                <a:cs typeface="Arial" panose="020B0604020202020204" pitchFamily="34" charset="0"/>
              </a:rPr>
              <a:t>SG evidence stated that </a:t>
            </a:r>
            <a:r>
              <a:rPr lang="en-GB" sz="2800" dirty="0">
                <a:latin typeface="Arial" panose="020B0604020202020204" pitchFamily="34" charset="0"/>
                <a:cs typeface="Arial" panose="020B0604020202020204" pitchFamily="34" charset="0"/>
              </a:rPr>
              <a:t>GDPs</a:t>
            </a:r>
            <a:r>
              <a:rPr sz="2800" dirty="0">
                <a:latin typeface="Arial" panose="020B0604020202020204" pitchFamily="34" charset="0"/>
                <a:cs typeface="Arial" panose="020B0604020202020204" pitchFamily="34" charset="0"/>
              </a:rPr>
              <a:t> were </a:t>
            </a:r>
            <a:r>
              <a:rPr sz="2800" dirty="0">
                <a:solidFill>
                  <a:srgbClr val="00B0F0"/>
                </a:solidFill>
                <a:latin typeface="Arial" panose="020B0604020202020204" pitchFamily="34" charset="0"/>
                <a:cs typeface="Arial" panose="020B0604020202020204" pitchFamily="34" charset="0"/>
              </a:rPr>
              <a:t>relatively highly paid professionals </a:t>
            </a:r>
            <a:r>
              <a:rPr sz="2800" dirty="0">
                <a:latin typeface="Arial" panose="020B0604020202020204" pitchFamily="34" charset="0"/>
                <a:cs typeface="Arial" panose="020B0604020202020204" pitchFamily="34" charset="0"/>
              </a:rPr>
              <a:t>who can adjust their working week for a better work life balance</a:t>
            </a:r>
            <a:r>
              <a:rPr lang="en-GB" sz="2800" dirty="0">
                <a:latin typeface="Arial" panose="020B0604020202020204" pitchFamily="34" charset="0"/>
                <a:cs typeface="Arial" panose="020B0604020202020204" pitchFamily="34" charset="0"/>
              </a:rPr>
              <a:t>.</a:t>
            </a:r>
            <a:endParaRPr sz="2800" dirty="0">
              <a:latin typeface="Arial" panose="020B0604020202020204" pitchFamily="34" charset="0"/>
              <a:cs typeface="Arial" panose="020B0604020202020204" pitchFamily="34" charset="0"/>
            </a:endParaRPr>
          </a:p>
          <a:p>
            <a:pPr>
              <a:defRPr>
                <a:solidFill>
                  <a:schemeClr val="accent3">
                    <a:lumOff val="44000"/>
                  </a:schemeClr>
                </a:solidFill>
              </a:defRPr>
            </a:pPr>
            <a:endParaRPr dirty="0"/>
          </a:p>
        </p:txBody>
      </p:sp>
    </p:spTree>
    <p:extLst>
      <p:ext uri="{BB962C8B-B14F-4D97-AF65-F5344CB8AC3E}">
        <p14:creationId xmlns:p14="http://schemas.microsoft.com/office/powerpoint/2010/main" val="1974115429"/>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Pensions…"/>
          <p:cNvSpPr txBox="1"/>
          <p:nvPr/>
        </p:nvSpPr>
        <p:spPr>
          <a:xfrm>
            <a:off x="654208" y="626040"/>
            <a:ext cx="11894729" cy="7755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ctr">
              <a:defRPr>
                <a:solidFill>
                  <a:schemeClr val="accent3">
                    <a:lumOff val="44000"/>
                  </a:schemeClr>
                </a:solidFill>
              </a:defRPr>
            </a:pPr>
            <a:r>
              <a:rPr sz="3600" dirty="0">
                <a:latin typeface="Arial" panose="020B0604020202020204" pitchFamily="34" charset="0"/>
                <a:cs typeface="Arial" panose="020B0604020202020204" pitchFamily="34" charset="0"/>
              </a:rPr>
              <a:t>Pensions</a:t>
            </a:r>
          </a:p>
          <a:p>
            <a:pPr>
              <a:defRPr>
                <a:solidFill>
                  <a:schemeClr val="accent3">
                    <a:lumOff val="44000"/>
                  </a:schemeClr>
                </a:solidFill>
              </a:defRPr>
            </a:pPr>
            <a:endParaRPr sz="2200" dirty="0">
              <a:latin typeface="Arial" panose="020B0604020202020204" pitchFamily="34" charset="0"/>
              <a:cs typeface="Arial" panose="020B0604020202020204" pitchFamily="34" charset="0"/>
            </a:endParaRPr>
          </a:p>
          <a:p>
            <a:pPr>
              <a:defRPr sz="2200">
                <a:solidFill>
                  <a:schemeClr val="accent3">
                    <a:lumOff val="44000"/>
                  </a:schemeClr>
                </a:solidFill>
              </a:defRPr>
            </a:pPr>
            <a:r>
              <a:rPr sz="2800" dirty="0">
                <a:solidFill>
                  <a:srgbClr val="00B0F0"/>
                </a:solidFill>
                <a:latin typeface="Arial" panose="020B0604020202020204" pitchFamily="34" charset="0"/>
                <a:cs typeface="Arial" panose="020B0604020202020204" pitchFamily="34" charset="0"/>
              </a:rPr>
              <a:t>The NHS superannuation scheme has three schemes running</a:t>
            </a:r>
          </a:p>
          <a:p>
            <a:pPr>
              <a:defRPr sz="2200">
                <a:solidFill>
                  <a:schemeClr val="accent3">
                    <a:lumOff val="44000"/>
                  </a:schemeClr>
                </a:solidFill>
              </a:defRPr>
            </a:pPr>
            <a:endParaRPr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sz="2200">
                <a:solidFill>
                  <a:schemeClr val="accent3">
                    <a:lumOff val="44000"/>
                  </a:schemeClr>
                </a:solidFill>
              </a:defRPr>
            </a:pPr>
            <a:r>
              <a:rPr sz="2800" dirty="0">
                <a:latin typeface="Arial" panose="020B0604020202020204" pitchFamily="34" charset="0"/>
                <a:cs typeface="Arial" panose="020B0604020202020204" pitchFamily="34" charset="0"/>
              </a:rPr>
              <a:t>1995 scheme. Normal retirement age 60</a:t>
            </a:r>
          </a:p>
          <a:p>
            <a:pPr marL="342900" indent="-342900">
              <a:buFont typeface="Arial" panose="020B0604020202020204" pitchFamily="34" charset="0"/>
              <a:buChar char="•"/>
              <a:defRPr sz="2200">
                <a:solidFill>
                  <a:schemeClr val="accent3">
                    <a:lumOff val="44000"/>
                  </a:schemeClr>
                </a:solidFill>
              </a:defRPr>
            </a:pPr>
            <a:r>
              <a:rPr sz="2800" dirty="0">
                <a:latin typeface="Arial" panose="020B0604020202020204" pitchFamily="34" charset="0"/>
                <a:cs typeface="Arial" panose="020B0604020202020204" pitchFamily="34" charset="0"/>
              </a:rPr>
              <a:t>2008 Scheme; NRA 65</a:t>
            </a:r>
          </a:p>
          <a:p>
            <a:pPr marL="342900" indent="-342900">
              <a:buFont typeface="Arial" panose="020B0604020202020204" pitchFamily="34" charset="0"/>
              <a:buChar char="•"/>
              <a:defRPr sz="2200">
                <a:solidFill>
                  <a:schemeClr val="accent3">
                    <a:lumOff val="44000"/>
                  </a:schemeClr>
                </a:solidFill>
              </a:defRPr>
            </a:pPr>
            <a:r>
              <a:rPr sz="2800" dirty="0">
                <a:latin typeface="Arial" panose="020B0604020202020204" pitchFamily="34" charset="0"/>
                <a:cs typeface="Arial" panose="020B0604020202020204" pitchFamily="34" charset="0"/>
              </a:rPr>
              <a:t>2015 scheme NRA 67</a:t>
            </a:r>
          </a:p>
          <a:p>
            <a:pPr>
              <a:defRPr sz="2200">
                <a:solidFill>
                  <a:schemeClr val="accent3">
                    <a:lumOff val="44000"/>
                  </a:schemeClr>
                </a:solidFill>
              </a:defRPr>
            </a:pPr>
            <a:endParaRPr sz="2200" dirty="0">
              <a:latin typeface="Arial" panose="020B0604020202020204" pitchFamily="34" charset="0"/>
              <a:cs typeface="Arial" panose="020B0604020202020204" pitchFamily="34" charset="0"/>
            </a:endParaRPr>
          </a:p>
          <a:p>
            <a:pPr>
              <a:defRPr sz="2200">
                <a:solidFill>
                  <a:schemeClr val="accent3">
                    <a:lumOff val="44000"/>
                  </a:schemeClr>
                </a:solidFill>
              </a:defRPr>
            </a:pPr>
            <a:endParaRPr lang="en-GB" sz="2400" dirty="0">
              <a:latin typeface="Arial" panose="020B0604020202020204" pitchFamily="34" charset="0"/>
              <a:cs typeface="Arial" panose="020B0604020202020204" pitchFamily="34" charset="0"/>
            </a:endParaRPr>
          </a:p>
          <a:p>
            <a:pPr>
              <a:defRPr sz="2200">
                <a:solidFill>
                  <a:schemeClr val="accent3">
                    <a:lumOff val="44000"/>
                  </a:schemeClr>
                </a:solidFill>
              </a:defRPr>
            </a:pPr>
            <a:r>
              <a:rPr sz="2400" dirty="0">
                <a:latin typeface="Arial" panose="020B0604020202020204" pitchFamily="34" charset="0"/>
                <a:cs typeface="Arial" panose="020B0604020202020204" pitchFamily="34" charset="0"/>
              </a:rPr>
              <a:t>We had no choice but to enter the 2015 scheme with some protection dependent on age, where some were retained in the 1995 scheme dependent on age</a:t>
            </a:r>
            <a:r>
              <a:rPr lang="en-GB" sz="2400" dirty="0">
                <a:latin typeface="Arial" panose="020B0604020202020204" pitchFamily="34" charset="0"/>
                <a:cs typeface="Arial" panose="020B0604020202020204" pitchFamily="34" charset="0"/>
              </a:rPr>
              <a:t>.</a:t>
            </a:r>
            <a:endParaRPr sz="2400" dirty="0">
              <a:latin typeface="Arial" panose="020B0604020202020204" pitchFamily="34" charset="0"/>
              <a:cs typeface="Arial" panose="020B0604020202020204" pitchFamily="34" charset="0"/>
            </a:endParaRPr>
          </a:p>
          <a:p>
            <a:pPr>
              <a:defRPr sz="2200">
                <a:solidFill>
                  <a:schemeClr val="accent3">
                    <a:lumOff val="44000"/>
                  </a:schemeClr>
                </a:solidFill>
              </a:defRPr>
            </a:pPr>
            <a:endParaRPr sz="2400" dirty="0">
              <a:latin typeface="Arial" panose="020B0604020202020204" pitchFamily="34" charset="0"/>
              <a:cs typeface="Arial" panose="020B0604020202020204" pitchFamily="34" charset="0"/>
            </a:endParaRPr>
          </a:p>
          <a:p>
            <a:pPr>
              <a:defRPr sz="2200">
                <a:solidFill>
                  <a:schemeClr val="accent3">
                    <a:lumOff val="44000"/>
                  </a:schemeClr>
                </a:solidFill>
              </a:defRPr>
            </a:pPr>
            <a:r>
              <a:rPr sz="2400" dirty="0">
                <a:latin typeface="Arial" panose="020B0604020202020204" pitchFamily="34" charset="0"/>
                <a:cs typeface="Arial" panose="020B0604020202020204" pitchFamily="34" charset="0"/>
              </a:rPr>
              <a:t>This was clear age discrimination and a test case was brought by the firefighters and judges. This was the McCloud Sergeant case which the Government lost on appeal</a:t>
            </a:r>
            <a:r>
              <a:rPr lang="en-GB" sz="2400" dirty="0">
                <a:latin typeface="Arial" panose="020B0604020202020204" pitchFamily="34" charset="0"/>
                <a:cs typeface="Arial" panose="020B0604020202020204" pitchFamily="34" charset="0"/>
              </a:rPr>
              <a:t>.</a:t>
            </a:r>
            <a:endParaRPr sz="2400" dirty="0">
              <a:latin typeface="Arial" panose="020B0604020202020204" pitchFamily="34" charset="0"/>
              <a:cs typeface="Arial" panose="020B0604020202020204" pitchFamily="34" charset="0"/>
            </a:endParaRPr>
          </a:p>
          <a:p>
            <a:pPr>
              <a:defRPr sz="2200">
                <a:solidFill>
                  <a:schemeClr val="accent3">
                    <a:lumOff val="44000"/>
                  </a:schemeClr>
                </a:solidFill>
              </a:defRPr>
            </a:pPr>
            <a:endParaRPr sz="2400" dirty="0">
              <a:latin typeface="Arial" panose="020B0604020202020204" pitchFamily="34" charset="0"/>
              <a:cs typeface="Arial" panose="020B0604020202020204" pitchFamily="34" charset="0"/>
            </a:endParaRPr>
          </a:p>
          <a:p>
            <a:pPr>
              <a:defRPr sz="2200">
                <a:solidFill>
                  <a:schemeClr val="accent3">
                    <a:lumOff val="44000"/>
                  </a:schemeClr>
                </a:solidFill>
              </a:defRPr>
            </a:pPr>
            <a:r>
              <a:rPr sz="2400" dirty="0">
                <a:latin typeface="Arial" panose="020B0604020202020204" pitchFamily="34" charset="0"/>
                <a:cs typeface="Arial" panose="020B0604020202020204" pitchFamily="34" charset="0"/>
              </a:rPr>
              <a:t>They lost on the basis that these transitional arrangements in 2015 were discriminatory on grounds of age. There is currently a consultation ongoing on how to remedy this discrimination  with the remedy period being 1/4/2015 - 31/03/2022</a:t>
            </a:r>
            <a:r>
              <a:rPr lang="en-GB" sz="2400" dirty="0">
                <a:latin typeface="Arial" panose="020B0604020202020204" pitchFamily="34" charset="0"/>
                <a:cs typeface="Arial" panose="020B0604020202020204" pitchFamily="34" charset="0"/>
              </a:rPr>
              <a:t>.</a:t>
            </a:r>
            <a:endParaRPr sz="2400" dirty="0">
              <a:latin typeface="Arial" panose="020B0604020202020204" pitchFamily="34" charset="0"/>
              <a:cs typeface="Arial" panose="020B0604020202020204" pitchFamily="34" charset="0"/>
            </a:endParaRPr>
          </a:p>
          <a:p>
            <a:pPr>
              <a:defRPr sz="2200">
                <a:solidFill>
                  <a:schemeClr val="accent3">
                    <a:lumOff val="44000"/>
                  </a:schemeClr>
                </a:solidFill>
              </a:defRPr>
            </a:pPr>
            <a:endParaRPr sz="2200" dirty="0">
              <a:latin typeface="Arial" panose="020B0604020202020204" pitchFamily="34" charset="0"/>
              <a:cs typeface="Arial" panose="020B0604020202020204" pitchFamily="34" charset="0"/>
            </a:endParaRPr>
          </a:p>
          <a:p>
            <a:pPr>
              <a:defRPr sz="2200">
                <a:solidFill>
                  <a:schemeClr val="accent3">
                    <a:lumOff val="44000"/>
                  </a:schemeClr>
                </a:solidFill>
              </a:defRPr>
            </a:pPr>
            <a:endParaRPr dirty="0"/>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Pensions…"/>
          <p:cNvSpPr txBox="1"/>
          <p:nvPr/>
        </p:nvSpPr>
        <p:spPr>
          <a:xfrm>
            <a:off x="654208" y="626040"/>
            <a:ext cx="11894729" cy="8802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ctr">
              <a:defRPr>
                <a:solidFill>
                  <a:schemeClr val="accent3">
                    <a:lumOff val="44000"/>
                  </a:schemeClr>
                </a:solidFill>
              </a:defRPr>
            </a:pPr>
            <a:r>
              <a:rPr sz="3600" dirty="0">
                <a:latin typeface="Arial" panose="020B0604020202020204" pitchFamily="34" charset="0"/>
                <a:cs typeface="Arial" panose="020B0604020202020204" pitchFamily="34" charset="0"/>
              </a:rPr>
              <a:t>Pensions</a:t>
            </a:r>
            <a:r>
              <a:rPr lang="en-US" sz="3600" dirty="0">
                <a:latin typeface="Arial" panose="020B0604020202020204" pitchFamily="34" charset="0"/>
                <a:cs typeface="Arial" panose="020B0604020202020204" pitchFamily="34" charset="0"/>
              </a:rPr>
              <a:t> continued</a:t>
            </a:r>
            <a:endParaRPr sz="3600" dirty="0">
              <a:latin typeface="Arial" panose="020B0604020202020204" pitchFamily="34" charset="0"/>
              <a:cs typeface="Arial" panose="020B0604020202020204" pitchFamily="34" charset="0"/>
            </a:endParaRPr>
          </a:p>
          <a:p>
            <a:pPr>
              <a:defRPr>
                <a:solidFill>
                  <a:schemeClr val="accent3">
                    <a:lumOff val="44000"/>
                  </a:schemeClr>
                </a:solidFill>
              </a:defRPr>
            </a:pPr>
            <a:endParaRPr sz="2200" dirty="0">
              <a:latin typeface="Arial" panose="020B0604020202020204" pitchFamily="34" charset="0"/>
              <a:cs typeface="Arial" panose="020B0604020202020204" pitchFamily="34" charset="0"/>
            </a:endParaRPr>
          </a:p>
          <a:p>
            <a:pPr>
              <a:defRPr sz="2200">
                <a:solidFill>
                  <a:schemeClr val="accent3">
                    <a:lumOff val="44000"/>
                  </a:schemeClr>
                </a:solidFill>
              </a:defRPr>
            </a:pPr>
            <a:r>
              <a:rPr lang="en-US" sz="3200" dirty="0">
                <a:solidFill>
                  <a:srgbClr val="00B0F0"/>
                </a:solidFill>
                <a:latin typeface="Arial" panose="020B0604020202020204" pitchFamily="34" charset="0"/>
                <a:cs typeface="Arial" panose="020B0604020202020204" pitchFamily="34" charset="0"/>
              </a:rPr>
              <a:t>Choice between Deferred and Immediate:</a:t>
            </a:r>
            <a:endParaRPr sz="3200" dirty="0">
              <a:solidFill>
                <a:srgbClr val="00B0F0"/>
              </a:solidFill>
              <a:latin typeface="Arial" panose="020B0604020202020204" pitchFamily="34" charset="0"/>
              <a:cs typeface="Arial" panose="020B0604020202020204" pitchFamily="34" charset="0"/>
            </a:endParaRPr>
          </a:p>
          <a:p>
            <a:pPr>
              <a:defRPr sz="2200">
                <a:solidFill>
                  <a:schemeClr val="accent3">
                    <a:lumOff val="44000"/>
                  </a:schemeClr>
                </a:solidFill>
              </a:defRPr>
            </a:pPr>
            <a:endParaRPr lang="en-GB" sz="2400" dirty="0">
              <a:latin typeface="Arial" panose="020B0604020202020204" pitchFamily="34" charset="0"/>
              <a:cs typeface="Arial" panose="020B0604020202020204" pitchFamily="34" charset="0"/>
            </a:endParaRPr>
          </a:p>
          <a:p>
            <a:pPr>
              <a:defRPr sz="2200">
                <a:solidFill>
                  <a:schemeClr val="accent3">
                    <a:lumOff val="44000"/>
                  </a:schemeClr>
                </a:solidFill>
              </a:defRPr>
            </a:pPr>
            <a:r>
              <a:rPr lang="en-US" sz="2400" dirty="0">
                <a:latin typeface="Arial" panose="020B0604020202020204" pitchFamily="34" charset="0"/>
                <a:cs typeface="Arial" panose="020B0604020202020204" pitchFamily="34" charset="0"/>
              </a:rPr>
              <a:t>There will be a choice exercise offered to members for the remedy period:</a:t>
            </a:r>
          </a:p>
          <a:p>
            <a:pPr>
              <a:defRPr sz="2200">
                <a:solidFill>
                  <a:schemeClr val="accent3">
                    <a:lumOff val="44000"/>
                  </a:schemeClr>
                </a:solidFill>
              </a:defRPr>
            </a:pPr>
            <a:endParaRPr lang="en-US" sz="2400" dirty="0">
              <a:latin typeface="Arial" panose="020B0604020202020204" pitchFamily="34" charset="0"/>
              <a:cs typeface="Arial" panose="020B0604020202020204" pitchFamily="34" charset="0"/>
            </a:endParaRPr>
          </a:p>
          <a:p>
            <a:pPr>
              <a:defRPr sz="2200">
                <a:solidFill>
                  <a:schemeClr val="accent3">
                    <a:lumOff val="44000"/>
                  </a:schemeClr>
                </a:solidFill>
              </a:defRPr>
            </a:pPr>
            <a:endParaRPr lang="en-US"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sz="2200">
                <a:solidFill>
                  <a:schemeClr val="accent3">
                    <a:lumOff val="44000"/>
                  </a:schemeClr>
                </a:solidFill>
              </a:defRPr>
            </a:pPr>
            <a:r>
              <a:rPr lang="en-US" sz="2800" dirty="0">
                <a:solidFill>
                  <a:srgbClr val="00B0F0"/>
                </a:solidFill>
                <a:latin typeface="Arial" panose="020B0604020202020204" pitchFamily="34" charset="0"/>
                <a:cs typeface="Arial" panose="020B0604020202020204" pitchFamily="34" charset="0"/>
              </a:rPr>
              <a:t>Deferred</a:t>
            </a:r>
            <a:r>
              <a:rPr lang="en-US" sz="2800" dirty="0">
                <a:latin typeface="Arial" panose="020B0604020202020204" pitchFamily="34" charset="0"/>
                <a:cs typeface="Arial" panose="020B0604020202020204" pitchFamily="34" charset="0"/>
              </a:rPr>
              <a:t> - at retirement you will have the choice of having the best pension benefit that suits your circumstances which will depend on factors including when you retire and length of time in the various schemes.</a:t>
            </a:r>
          </a:p>
          <a:p>
            <a:pPr marL="457200" indent="-457200">
              <a:buFont typeface="Arial" panose="020B0604020202020204" pitchFamily="34" charset="0"/>
              <a:buChar char="•"/>
              <a:defRPr sz="2200">
                <a:solidFill>
                  <a:schemeClr val="accent3">
                    <a:lumOff val="44000"/>
                  </a:schemeClr>
                </a:solidFill>
              </a:defRP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sz="2200">
                <a:solidFill>
                  <a:schemeClr val="accent3">
                    <a:lumOff val="44000"/>
                  </a:schemeClr>
                </a:solidFill>
              </a:defRPr>
            </a:pPr>
            <a:r>
              <a:rPr lang="en-US" sz="2800" dirty="0">
                <a:solidFill>
                  <a:srgbClr val="00B0F0"/>
                </a:solidFill>
                <a:latin typeface="Arial" panose="020B0604020202020204" pitchFamily="34" charset="0"/>
                <a:cs typeface="Arial" panose="020B0604020202020204" pitchFamily="34" charset="0"/>
              </a:rPr>
              <a:t>Immediate</a:t>
            </a:r>
            <a:r>
              <a:rPr lang="en-US" sz="2800" dirty="0">
                <a:latin typeface="Arial" panose="020B0604020202020204" pitchFamily="34" charset="0"/>
                <a:cs typeface="Arial" panose="020B0604020202020204" pitchFamily="34" charset="0"/>
              </a:rPr>
              <a:t> - you can choose which scheme you wish to receive your benefit from.</a:t>
            </a:r>
          </a:p>
          <a:p>
            <a:pPr>
              <a:defRPr sz="2200">
                <a:solidFill>
                  <a:schemeClr val="accent3">
                    <a:lumOff val="44000"/>
                  </a:schemeClr>
                </a:solidFill>
              </a:defRPr>
            </a:pPr>
            <a:endParaRPr lang="en-US" sz="2800" dirty="0">
              <a:latin typeface="Arial" panose="020B0604020202020204" pitchFamily="34" charset="0"/>
              <a:cs typeface="Arial" panose="020B0604020202020204" pitchFamily="34" charset="0"/>
            </a:endParaRPr>
          </a:p>
          <a:p>
            <a:pPr>
              <a:defRPr sz="2600">
                <a:solidFill>
                  <a:schemeClr val="accent3">
                    <a:lumOff val="44000"/>
                  </a:schemeClr>
                </a:solidFill>
              </a:defRPr>
            </a:pPr>
            <a:r>
              <a:rPr lang="en-US" sz="2800" dirty="0">
                <a:solidFill>
                  <a:srgbClr val="00B0F0"/>
                </a:solidFill>
                <a:latin typeface="Arial" panose="020B0604020202020204" pitchFamily="34" charset="0"/>
                <a:cs typeface="Arial" panose="020B0604020202020204" pitchFamily="34" charset="0"/>
              </a:rPr>
              <a:t>Early retirement before your normal retirement age</a:t>
            </a:r>
          </a:p>
          <a:p>
            <a:pPr>
              <a:defRPr sz="2600">
                <a:solidFill>
                  <a:schemeClr val="accent3">
                    <a:lumOff val="44000"/>
                  </a:schemeClr>
                </a:solidFill>
              </a:defRPr>
            </a:pPr>
            <a:endParaRPr lang="en-US" sz="2800" dirty="0">
              <a:latin typeface="Arial" panose="020B0604020202020204" pitchFamily="34" charset="0"/>
              <a:cs typeface="Arial" panose="020B0604020202020204" pitchFamily="34" charset="0"/>
            </a:endParaRPr>
          </a:p>
          <a:p>
            <a:pPr>
              <a:defRPr sz="2600">
                <a:solidFill>
                  <a:schemeClr val="accent3">
                    <a:lumOff val="44000"/>
                  </a:schemeClr>
                </a:solidFill>
              </a:defRPr>
            </a:pPr>
            <a:r>
              <a:rPr lang="en-US" sz="2800" dirty="0">
                <a:latin typeface="Arial" panose="020B0604020202020204" pitchFamily="34" charset="0"/>
                <a:cs typeface="Arial" panose="020B0604020202020204" pitchFamily="34" charset="0"/>
              </a:rPr>
              <a:t>Retiring early is an option for reduced benefit - approx. 5% per year.</a:t>
            </a:r>
          </a:p>
          <a:p>
            <a:pPr>
              <a:defRPr sz="2200">
                <a:solidFill>
                  <a:schemeClr val="accent3">
                    <a:lumOff val="44000"/>
                  </a:schemeClr>
                </a:solidFill>
              </a:defRPr>
            </a:pPr>
            <a:endParaRPr lang="en-US" sz="2800" dirty="0">
              <a:latin typeface="Arial" panose="020B0604020202020204" pitchFamily="34" charset="0"/>
              <a:cs typeface="Arial" panose="020B0604020202020204" pitchFamily="34" charset="0"/>
            </a:endParaRPr>
          </a:p>
          <a:p>
            <a:pPr>
              <a:defRPr sz="2200">
                <a:solidFill>
                  <a:schemeClr val="accent3">
                    <a:lumOff val="44000"/>
                  </a:schemeClr>
                </a:solidFill>
              </a:defRPr>
            </a:pPr>
            <a:endParaRPr sz="2200" dirty="0">
              <a:latin typeface="Arial" panose="020B0604020202020204" pitchFamily="34" charset="0"/>
              <a:cs typeface="Arial" panose="020B0604020202020204" pitchFamily="34" charset="0"/>
            </a:endParaRPr>
          </a:p>
          <a:p>
            <a:pPr>
              <a:defRPr sz="2200">
                <a:solidFill>
                  <a:schemeClr val="accent3">
                    <a:lumOff val="44000"/>
                  </a:schemeClr>
                </a:solidFill>
              </a:defRPr>
            </a:pPr>
            <a:endParaRPr dirty="0"/>
          </a:p>
        </p:txBody>
      </p:sp>
    </p:spTree>
    <p:extLst>
      <p:ext uri="{BB962C8B-B14F-4D97-AF65-F5344CB8AC3E}">
        <p14:creationId xmlns:p14="http://schemas.microsoft.com/office/powerpoint/2010/main" val="2391915888"/>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Early retirement before your normal retirement age…"/>
          <p:cNvSpPr txBox="1"/>
          <p:nvPr/>
        </p:nvSpPr>
        <p:spPr>
          <a:xfrm>
            <a:off x="539606" y="535818"/>
            <a:ext cx="12081520" cy="84946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ctr">
              <a:defRPr sz="2600">
                <a:solidFill>
                  <a:schemeClr val="accent3">
                    <a:lumOff val="44000"/>
                  </a:schemeClr>
                </a:solidFill>
              </a:defRPr>
            </a:pPr>
            <a:r>
              <a:rPr sz="3200" dirty="0">
                <a:latin typeface="Arial" panose="020B0604020202020204" pitchFamily="34" charset="0"/>
                <a:cs typeface="Arial" panose="020B0604020202020204" pitchFamily="34" charset="0"/>
              </a:rPr>
              <a:t>Contributions </a:t>
            </a:r>
          </a:p>
          <a:p>
            <a:pPr>
              <a:defRPr sz="2600">
                <a:solidFill>
                  <a:schemeClr val="accent3">
                    <a:lumOff val="44000"/>
                  </a:schemeClr>
                </a:solidFill>
              </a:defRPr>
            </a:pPr>
            <a:endParaRPr sz="2400" dirty="0">
              <a:latin typeface="Arial" panose="020B0604020202020204" pitchFamily="34" charset="0"/>
              <a:cs typeface="Arial" panose="020B0604020202020204" pitchFamily="34" charset="0"/>
            </a:endParaRPr>
          </a:p>
          <a:p>
            <a:pPr>
              <a:defRPr sz="2600">
                <a:solidFill>
                  <a:schemeClr val="accent3">
                    <a:lumOff val="44000"/>
                  </a:schemeClr>
                </a:solidFill>
              </a:defRPr>
            </a:pPr>
            <a:r>
              <a:rPr sz="2800" dirty="0">
                <a:solidFill>
                  <a:srgbClr val="00B0F0"/>
                </a:solidFill>
                <a:latin typeface="Arial" panose="020B0604020202020204" pitchFamily="34" charset="0"/>
                <a:cs typeface="Arial" panose="020B0604020202020204" pitchFamily="34" charset="0"/>
              </a:rPr>
              <a:t>Annual Allowance (AA) £40,000</a:t>
            </a:r>
            <a:endParaRPr lang="en-US" sz="2800" dirty="0">
              <a:latin typeface="Arial" panose="020B0604020202020204" pitchFamily="34" charset="0"/>
              <a:cs typeface="Arial" panose="020B0604020202020204" pitchFamily="34" charset="0"/>
            </a:endParaRPr>
          </a:p>
          <a:p>
            <a:pPr>
              <a:defRPr sz="2600">
                <a:solidFill>
                  <a:schemeClr val="accent3">
                    <a:lumOff val="44000"/>
                  </a:schemeClr>
                </a:solidFill>
              </a:defRPr>
            </a:pPr>
            <a:endParaRPr lang="en-GB" sz="2400" dirty="0">
              <a:latin typeface="Arial" panose="020B0604020202020204" pitchFamily="34" charset="0"/>
              <a:cs typeface="Arial" panose="020B0604020202020204" pitchFamily="34" charset="0"/>
            </a:endParaRPr>
          </a:p>
          <a:p>
            <a:pPr>
              <a:defRPr sz="2600">
                <a:solidFill>
                  <a:schemeClr val="accent3">
                    <a:lumOff val="44000"/>
                  </a:schemeClr>
                </a:solidFill>
              </a:defRPr>
            </a:pPr>
            <a:r>
              <a:rPr sz="2400" dirty="0">
                <a:latin typeface="Arial" panose="020B0604020202020204" pitchFamily="34" charset="0"/>
                <a:cs typeface="Arial" panose="020B0604020202020204" pitchFamily="34" charset="0"/>
              </a:rPr>
              <a:t>This is not £40,000 in contribution but sum of a calculation based on contribution and indexing factors. It is important to get this figure from SPPA on an annual basis. It is found on the Annual Allowance Pension Savings Statement and is shown as the Pension Input amount (PIA).</a:t>
            </a:r>
          </a:p>
          <a:p>
            <a:pPr>
              <a:defRPr sz="2600">
                <a:solidFill>
                  <a:schemeClr val="accent3">
                    <a:lumOff val="44000"/>
                  </a:schemeClr>
                </a:solidFill>
              </a:defRPr>
            </a:pPr>
            <a:endParaRPr sz="2400" dirty="0">
              <a:latin typeface="Arial" panose="020B0604020202020204" pitchFamily="34" charset="0"/>
              <a:cs typeface="Arial" panose="020B0604020202020204" pitchFamily="34" charset="0"/>
            </a:endParaRPr>
          </a:p>
          <a:p>
            <a:pPr>
              <a:defRPr sz="2600">
                <a:solidFill>
                  <a:schemeClr val="accent3">
                    <a:lumOff val="44000"/>
                  </a:schemeClr>
                </a:solidFill>
              </a:defRPr>
            </a:pPr>
            <a:r>
              <a:rPr sz="2400" dirty="0">
                <a:latin typeface="Arial" panose="020B0604020202020204" pitchFamily="34" charset="0"/>
                <a:cs typeface="Arial" panose="020B0604020202020204" pitchFamily="34" charset="0"/>
              </a:rPr>
              <a:t>If you exceed the £40</a:t>
            </a:r>
            <a:r>
              <a:rPr lang="en-US" sz="2400" dirty="0">
                <a:latin typeface="Arial" panose="020B0604020202020204" pitchFamily="34" charset="0"/>
                <a:cs typeface="Arial" panose="020B0604020202020204" pitchFamily="34" charset="0"/>
              </a:rPr>
              <a:t>,</a:t>
            </a:r>
            <a:r>
              <a:rPr sz="2400" dirty="0">
                <a:latin typeface="Arial" panose="020B0604020202020204" pitchFamily="34" charset="0"/>
                <a:cs typeface="Arial" panose="020B0604020202020204" pitchFamily="34" charset="0"/>
              </a:rPr>
              <a:t>000 you are not entitled to tax relief on amounts exceeding this, unless you have carry back allowance</a:t>
            </a:r>
            <a:r>
              <a:rPr lang="en-GB" sz="2400" dirty="0">
                <a:latin typeface="Arial" panose="020B0604020202020204" pitchFamily="34" charset="0"/>
                <a:cs typeface="Arial" panose="020B0604020202020204" pitchFamily="34" charset="0"/>
              </a:rPr>
              <a:t>.</a:t>
            </a:r>
            <a:endParaRPr sz="2400" dirty="0">
              <a:latin typeface="Arial" panose="020B0604020202020204" pitchFamily="34" charset="0"/>
              <a:cs typeface="Arial" panose="020B0604020202020204" pitchFamily="34" charset="0"/>
            </a:endParaRPr>
          </a:p>
          <a:p>
            <a:pPr>
              <a:defRPr sz="2600">
                <a:solidFill>
                  <a:schemeClr val="accent3">
                    <a:lumOff val="44000"/>
                  </a:schemeClr>
                </a:solidFill>
              </a:defRPr>
            </a:pPr>
            <a:endParaRPr sz="2400" dirty="0">
              <a:latin typeface="Arial" panose="020B0604020202020204" pitchFamily="34" charset="0"/>
              <a:cs typeface="Arial" panose="020B0604020202020204" pitchFamily="34" charset="0"/>
            </a:endParaRPr>
          </a:p>
          <a:p>
            <a:pPr>
              <a:defRPr sz="2600">
                <a:solidFill>
                  <a:schemeClr val="accent3">
                    <a:lumOff val="44000"/>
                  </a:schemeClr>
                </a:solidFill>
              </a:defRPr>
            </a:pPr>
            <a:r>
              <a:rPr sz="2400" dirty="0">
                <a:latin typeface="Arial" panose="020B0604020202020204" pitchFamily="34" charset="0"/>
                <a:cs typeface="Arial" panose="020B0604020202020204" pitchFamily="34" charset="0"/>
              </a:rPr>
              <a:t>This is further complicated by a reduction in the AA for higher earners. If you breach the Threshold Income (TI), effectively your taxable income which is now £200,000 having been significantly increased this year by the Chancellor and Adjusted Income ( taxable income plus pension growth, now £240,000) your AA will be reduced</a:t>
            </a:r>
            <a:r>
              <a:rPr lang="en-GB" sz="2400" dirty="0">
                <a:latin typeface="Arial" panose="020B0604020202020204" pitchFamily="34" charset="0"/>
                <a:cs typeface="Arial" panose="020B0604020202020204" pitchFamily="34" charset="0"/>
              </a:rPr>
              <a:t>.</a:t>
            </a:r>
            <a:endParaRPr sz="2400" dirty="0">
              <a:latin typeface="Arial" panose="020B0604020202020204" pitchFamily="34" charset="0"/>
              <a:cs typeface="Arial" panose="020B0604020202020204" pitchFamily="34" charset="0"/>
            </a:endParaRPr>
          </a:p>
          <a:p>
            <a:pPr>
              <a:defRPr sz="2600">
                <a:solidFill>
                  <a:schemeClr val="accent3">
                    <a:lumOff val="44000"/>
                  </a:schemeClr>
                </a:solidFill>
              </a:defRPr>
            </a:pPr>
            <a:endParaRPr sz="2400" dirty="0">
              <a:latin typeface="Arial" panose="020B0604020202020204" pitchFamily="34" charset="0"/>
              <a:cs typeface="Arial" panose="020B0604020202020204" pitchFamily="34" charset="0"/>
            </a:endParaRPr>
          </a:p>
          <a:p>
            <a:pPr>
              <a:defRPr sz="2600">
                <a:solidFill>
                  <a:schemeClr val="accent3">
                    <a:lumOff val="44000"/>
                  </a:schemeClr>
                </a:solidFill>
              </a:defRPr>
            </a:pPr>
            <a:r>
              <a:rPr sz="2800" dirty="0">
                <a:solidFill>
                  <a:srgbClr val="00B0F0"/>
                </a:solidFill>
                <a:latin typeface="Arial" panose="020B0604020202020204" pitchFamily="34" charset="0"/>
                <a:cs typeface="Arial" panose="020B0604020202020204" pitchFamily="34" charset="0"/>
              </a:rPr>
              <a:t>Benefit Statement</a:t>
            </a:r>
          </a:p>
          <a:p>
            <a:pPr>
              <a:defRPr sz="2600">
                <a:solidFill>
                  <a:schemeClr val="accent3">
                    <a:lumOff val="44000"/>
                  </a:schemeClr>
                </a:solidFill>
              </a:defRPr>
            </a:pPr>
            <a:endParaRPr sz="2400" dirty="0">
              <a:latin typeface="Arial" panose="020B0604020202020204" pitchFamily="34" charset="0"/>
              <a:cs typeface="Arial" panose="020B0604020202020204" pitchFamily="34" charset="0"/>
            </a:endParaRPr>
          </a:p>
          <a:p>
            <a:pPr>
              <a:defRPr sz="2600">
                <a:solidFill>
                  <a:schemeClr val="accent3">
                    <a:lumOff val="44000"/>
                  </a:schemeClr>
                </a:solidFill>
              </a:defRPr>
            </a:pPr>
            <a:r>
              <a:rPr sz="2400" dirty="0">
                <a:latin typeface="Arial" panose="020B0604020202020204" pitchFamily="34" charset="0"/>
                <a:cs typeface="Arial" panose="020B0604020202020204" pitchFamily="34" charset="0"/>
              </a:rPr>
              <a:t>SPPA produce a benefits statement which will show you </a:t>
            </a:r>
            <a:r>
              <a:rPr lang="en-US" sz="2400" dirty="0">
                <a:latin typeface="Arial" panose="020B0604020202020204" pitchFamily="34" charset="0"/>
                <a:cs typeface="Arial" panose="020B0604020202020204" pitchFamily="34" charset="0"/>
              </a:rPr>
              <a:t>how </a:t>
            </a:r>
            <a:r>
              <a:rPr sz="2400" dirty="0">
                <a:latin typeface="Arial" panose="020B0604020202020204" pitchFamily="34" charset="0"/>
                <a:cs typeface="Arial" panose="020B0604020202020204" pitchFamily="34" charset="0"/>
              </a:rPr>
              <a:t>close you are to your lifetime allowance, which is currently £1.073m</a:t>
            </a:r>
            <a:r>
              <a:rPr lang="en-GB" sz="2400" dirty="0">
                <a:latin typeface="Arial" panose="020B0604020202020204" pitchFamily="34" charset="0"/>
                <a:cs typeface="Arial" panose="020B0604020202020204" pitchFamily="34" charset="0"/>
              </a:rPr>
              <a:t>.</a:t>
            </a:r>
            <a:endParaRPr sz="2400" dirty="0">
              <a:latin typeface="Arial" panose="020B0604020202020204" pitchFamily="34" charset="0"/>
              <a:cs typeface="Arial" panose="020B0604020202020204" pitchFamily="34" charset="0"/>
            </a:endParaRPr>
          </a:p>
          <a:p>
            <a:pPr>
              <a:defRPr sz="2600">
                <a:solidFill>
                  <a:schemeClr val="accent3">
                    <a:lumOff val="44000"/>
                  </a:schemeClr>
                </a:solidFill>
              </a:defRPr>
            </a:pPr>
            <a:endParaRPr dirty="0"/>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2" name="IMG_2134.jpeg" descr="IMG_2134.jpeg"/>
          <p:cNvPicPr>
            <a:picLocks noChangeAspect="1"/>
          </p:cNvPicPr>
          <p:nvPr/>
        </p:nvPicPr>
        <p:blipFill>
          <a:blip r:embed="rId3"/>
          <a:stretch>
            <a:fillRect/>
          </a:stretch>
        </p:blipFill>
        <p:spPr>
          <a:xfrm>
            <a:off x="0" y="0"/>
            <a:ext cx="13004800" cy="9753600"/>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Rectangle 3"/>
          <p:cNvSpPr txBox="1">
            <a:spLocks noGrp="1"/>
          </p:cNvSpPr>
          <p:nvPr>
            <p:ph type="body" idx="1"/>
          </p:nvPr>
        </p:nvSpPr>
        <p:spPr>
          <a:xfrm>
            <a:off x="957262" y="339725"/>
            <a:ext cx="11090276" cy="9074150"/>
          </a:xfrm>
          <a:prstGeom prst="rect">
            <a:avLst/>
          </a:prstGeom>
        </p:spPr>
        <p:txBody>
          <a:bodyPr lIns="0" tIns="0" rIns="0" bIns="0"/>
          <a:lstStyle/>
          <a:p>
            <a:pPr marL="0" indent="0" algn="ctr">
              <a:defRPr sz="4400">
                <a:solidFill>
                  <a:schemeClr val="accent3">
                    <a:lumOff val="44000"/>
                  </a:schemeClr>
                </a:solidFill>
                <a:latin typeface="Arial"/>
                <a:ea typeface="Arial"/>
                <a:cs typeface="Arial"/>
                <a:sym typeface="Arial"/>
              </a:defRPr>
            </a:pPr>
            <a:r>
              <a:rPr dirty="0"/>
              <a:t>Oral Health Improvement Plan	</a:t>
            </a:r>
            <a:endParaRPr lang="en-GB" dirty="0"/>
          </a:p>
          <a:p>
            <a:pPr marL="0" indent="0" algn="ctr">
              <a:defRPr sz="4400">
                <a:solidFill>
                  <a:schemeClr val="accent3">
                    <a:lumOff val="44000"/>
                  </a:schemeClr>
                </a:solidFill>
                <a:latin typeface="Arial"/>
                <a:ea typeface="Arial"/>
                <a:cs typeface="Arial"/>
                <a:sym typeface="Arial"/>
              </a:defRPr>
            </a:pPr>
            <a:endParaRPr dirty="0"/>
          </a:p>
          <a:p>
            <a:pPr marL="0" indent="0">
              <a:defRPr sz="2800">
                <a:solidFill>
                  <a:schemeClr val="accent3">
                    <a:lumOff val="44000"/>
                  </a:schemeClr>
                </a:solidFill>
                <a:latin typeface="Arial"/>
                <a:ea typeface="Arial"/>
                <a:cs typeface="Arial"/>
                <a:sym typeface="Arial"/>
              </a:defRPr>
            </a:pPr>
            <a:r>
              <a:rPr lang="en-US" sz="3200" dirty="0">
                <a:solidFill>
                  <a:srgbClr val="00B0F0"/>
                </a:solidFill>
              </a:rPr>
              <a:t>Investing in prevention</a:t>
            </a:r>
            <a:endParaRPr sz="3200" dirty="0">
              <a:solidFill>
                <a:srgbClr val="00B0F0"/>
              </a:solidFill>
            </a:endParaRPr>
          </a:p>
          <a:p>
            <a:pPr marL="0" indent="0">
              <a:defRPr sz="2800">
                <a:solidFill>
                  <a:schemeClr val="accent3">
                    <a:lumOff val="44000"/>
                  </a:schemeClr>
                </a:solidFill>
                <a:latin typeface="Arial"/>
                <a:ea typeface="Arial"/>
                <a:cs typeface="Arial"/>
                <a:sym typeface="Arial"/>
              </a:defRPr>
            </a:pPr>
            <a:endParaRPr dirty="0"/>
          </a:p>
          <a:p>
            <a:pPr marL="457200" indent="-457200">
              <a:buSzPct val="100000"/>
              <a:buFont typeface="Arial"/>
              <a:buChar char="•"/>
              <a:defRPr sz="2800">
                <a:solidFill>
                  <a:schemeClr val="accent3">
                    <a:lumOff val="44000"/>
                  </a:schemeClr>
                </a:solidFill>
                <a:latin typeface="Arial"/>
                <a:ea typeface="Arial"/>
                <a:cs typeface="Arial"/>
                <a:sym typeface="Arial"/>
              </a:defRPr>
            </a:pPr>
            <a:r>
              <a:rPr dirty="0"/>
              <a:t>The OHIP wishes to invest in prevention, however this involves </a:t>
            </a:r>
            <a:r>
              <a:rPr dirty="0">
                <a:solidFill>
                  <a:srgbClr val="00B0F0"/>
                </a:solidFill>
              </a:rPr>
              <a:t>trust</a:t>
            </a:r>
            <a:r>
              <a:rPr dirty="0"/>
              <a:t> with the profession</a:t>
            </a:r>
            <a:r>
              <a:rPr lang="en-GB" dirty="0"/>
              <a:t>.</a:t>
            </a:r>
            <a:endParaRPr dirty="0"/>
          </a:p>
          <a:p>
            <a:pPr marL="457200" indent="-457200">
              <a:buSzPct val="100000"/>
              <a:buFont typeface="Arial"/>
              <a:buChar char="•"/>
              <a:defRPr sz="2800">
                <a:solidFill>
                  <a:schemeClr val="accent3">
                    <a:lumOff val="44000"/>
                  </a:schemeClr>
                </a:solidFill>
                <a:latin typeface="Arial"/>
                <a:ea typeface="Arial"/>
                <a:cs typeface="Arial"/>
                <a:sym typeface="Arial"/>
              </a:defRPr>
            </a:pPr>
            <a:endParaRPr dirty="0"/>
          </a:p>
          <a:p>
            <a:pPr marL="457200" indent="-457200">
              <a:buSzPct val="100000"/>
              <a:buFont typeface="Arial"/>
              <a:buChar char="•"/>
              <a:defRPr sz="2800">
                <a:solidFill>
                  <a:schemeClr val="accent3">
                    <a:lumOff val="44000"/>
                  </a:schemeClr>
                </a:solidFill>
                <a:latin typeface="Arial"/>
                <a:ea typeface="Arial"/>
                <a:cs typeface="Arial"/>
                <a:sym typeface="Arial"/>
              </a:defRPr>
            </a:pPr>
            <a:r>
              <a:rPr dirty="0"/>
              <a:t>Scottish Government statistics on Fluoride Varnish application show only </a:t>
            </a:r>
            <a:r>
              <a:rPr dirty="0">
                <a:solidFill>
                  <a:srgbClr val="00B0F0"/>
                </a:solidFill>
              </a:rPr>
              <a:t>30% of 3-5 year old’s</a:t>
            </a:r>
            <a:r>
              <a:rPr dirty="0"/>
              <a:t> receive FV as part of </a:t>
            </a:r>
            <a:r>
              <a:rPr dirty="0" err="1"/>
              <a:t>Childsmile</a:t>
            </a:r>
            <a:r>
              <a:rPr dirty="0"/>
              <a:t>, which is slightly misleading</a:t>
            </a:r>
            <a:r>
              <a:rPr lang="en-GB" dirty="0"/>
              <a:t>.</a:t>
            </a:r>
            <a:endParaRPr dirty="0"/>
          </a:p>
          <a:p>
            <a:pPr marL="0" indent="0">
              <a:defRPr sz="2800">
                <a:solidFill>
                  <a:schemeClr val="accent3">
                    <a:lumOff val="44000"/>
                  </a:schemeClr>
                </a:solidFill>
                <a:latin typeface="Arial"/>
                <a:ea typeface="Arial"/>
                <a:cs typeface="Arial"/>
                <a:sym typeface="Arial"/>
              </a:defRPr>
            </a:pPr>
            <a:endParaRPr dirty="0"/>
          </a:p>
          <a:p>
            <a:pPr marL="457200" indent="-457200">
              <a:buSzPct val="100000"/>
              <a:buFont typeface="Arial"/>
              <a:buChar char="•"/>
              <a:defRPr sz="2800">
                <a:solidFill>
                  <a:schemeClr val="accent3">
                    <a:lumOff val="44000"/>
                  </a:schemeClr>
                </a:solidFill>
                <a:latin typeface="Arial"/>
                <a:ea typeface="Arial"/>
                <a:cs typeface="Arial"/>
                <a:sym typeface="Arial"/>
              </a:defRPr>
            </a:pPr>
            <a:r>
              <a:rPr dirty="0"/>
              <a:t>The opportunistic figure is </a:t>
            </a:r>
            <a:r>
              <a:rPr dirty="0">
                <a:solidFill>
                  <a:srgbClr val="00B0F0"/>
                </a:solidFill>
              </a:rPr>
              <a:t>47%</a:t>
            </a:r>
            <a:r>
              <a:rPr lang="en-GB" dirty="0">
                <a:solidFill>
                  <a:srgbClr val="00B0F0"/>
                </a:solidFill>
              </a:rPr>
              <a:t>.</a:t>
            </a:r>
            <a:endParaRPr dirty="0">
              <a:solidFill>
                <a:srgbClr val="00B0F0"/>
              </a:solidFill>
            </a:endParaRPr>
          </a:p>
          <a:p>
            <a:pPr marL="457200" indent="-457200">
              <a:buSzPct val="100000"/>
              <a:buFont typeface="Arial"/>
              <a:buChar char="•"/>
              <a:defRPr sz="2800">
                <a:solidFill>
                  <a:schemeClr val="accent3">
                    <a:lumOff val="44000"/>
                  </a:schemeClr>
                </a:solidFill>
                <a:latin typeface="Arial"/>
                <a:ea typeface="Arial"/>
                <a:cs typeface="Arial"/>
                <a:sym typeface="Arial"/>
              </a:defRPr>
            </a:pPr>
            <a:endParaRPr dirty="0"/>
          </a:p>
          <a:p>
            <a:pPr marL="457200" indent="-457200">
              <a:buSzPct val="100000"/>
              <a:buFont typeface="Arial"/>
              <a:buChar char="•"/>
              <a:defRPr sz="2800">
                <a:solidFill>
                  <a:schemeClr val="accent3">
                    <a:lumOff val="44000"/>
                  </a:schemeClr>
                </a:solidFill>
                <a:latin typeface="Arial"/>
                <a:ea typeface="Arial"/>
                <a:cs typeface="Arial"/>
                <a:sym typeface="Arial"/>
              </a:defRPr>
            </a:pPr>
            <a:r>
              <a:rPr dirty="0"/>
              <a:t>SDPC has ask</a:t>
            </a:r>
            <a:r>
              <a:rPr lang="en-GB" dirty="0"/>
              <a:t>ed</a:t>
            </a:r>
            <a:r>
              <a:rPr dirty="0"/>
              <a:t> for </a:t>
            </a:r>
            <a:r>
              <a:rPr dirty="0">
                <a:solidFill>
                  <a:srgbClr val="00B0F0"/>
                </a:solidFill>
              </a:rPr>
              <a:t>zero codes </a:t>
            </a:r>
            <a:r>
              <a:rPr dirty="0"/>
              <a:t>for many years in order to provide accurate FV data recording</a:t>
            </a:r>
            <a:r>
              <a:rPr lang="en-GB" dirty="0"/>
              <a:t>.</a:t>
            </a:r>
            <a:endParaRPr dirty="0"/>
          </a:p>
          <a:p>
            <a:pPr marL="457200" indent="-457200">
              <a:buSzPct val="100000"/>
              <a:buFont typeface="Arial"/>
              <a:buChar char="•"/>
              <a:defRPr sz="2800">
                <a:solidFill>
                  <a:schemeClr val="accent3">
                    <a:lumOff val="44000"/>
                  </a:schemeClr>
                </a:solidFill>
                <a:latin typeface="Arial"/>
                <a:ea typeface="Arial"/>
                <a:cs typeface="Arial"/>
                <a:sym typeface="Arial"/>
              </a:defRPr>
            </a:pPr>
            <a:endParaRPr dirty="0"/>
          </a:p>
          <a:p>
            <a:pPr marL="457200" indent="-457200">
              <a:buSzPct val="100000"/>
              <a:buFont typeface="Arial"/>
              <a:buChar char="•"/>
              <a:defRPr sz="2800">
                <a:solidFill>
                  <a:schemeClr val="accent3">
                    <a:lumOff val="44000"/>
                  </a:schemeClr>
                </a:solidFill>
                <a:latin typeface="Arial"/>
                <a:ea typeface="Arial"/>
                <a:cs typeface="Arial"/>
                <a:sym typeface="Arial"/>
              </a:defRPr>
            </a:pPr>
            <a:r>
              <a:rPr dirty="0"/>
              <a:t>The profession needs to consider how it can persuade Scottish Government to </a:t>
            </a:r>
            <a:r>
              <a:rPr dirty="0">
                <a:solidFill>
                  <a:srgbClr val="00B0F0"/>
                </a:solidFill>
              </a:rPr>
              <a:t>invest in further prevention </a:t>
            </a:r>
            <a:r>
              <a:rPr dirty="0"/>
              <a:t>within the GDS</a:t>
            </a:r>
            <a:r>
              <a:rPr lang="en-GB" dirty="0"/>
              <a:t>.</a:t>
            </a:r>
            <a:endParaRPr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Title 1"/>
          <p:cNvSpPr txBox="1">
            <a:spLocks noGrp="1"/>
          </p:cNvSpPr>
          <p:nvPr>
            <p:ph type="title"/>
          </p:nvPr>
        </p:nvSpPr>
        <p:spPr>
          <a:prstGeom prst="rect">
            <a:avLst/>
          </a:prstGeom>
        </p:spPr>
        <p:txBody>
          <a:bodyPr/>
          <a:lstStyle>
            <a:lvl1pPr algn="ctr">
              <a:defRPr sz="4800">
                <a:solidFill>
                  <a:schemeClr val="accent3">
                    <a:lumOff val="44000"/>
                  </a:schemeClr>
                </a:solidFill>
                <a:latin typeface="Arial"/>
                <a:ea typeface="Arial"/>
                <a:cs typeface="Arial"/>
                <a:sym typeface="Arial"/>
              </a:defRPr>
            </a:lvl1pPr>
          </a:lstStyle>
          <a:p>
            <a:r>
              <a:rPr dirty="0"/>
              <a:t>DDRB</a:t>
            </a:r>
          </a:p>
        </p:txBody>
      </p:sp>
      <p:sp>
        <p:nvSpPr>
          <p:cNvPr id="370" name="Content Placeholder 2"/>
          <p:cNvSpPr txBox="1">
            <a:spLocks noGrp="1"/>
          </p:cNvSpPr>
          <p:nvPr>
            <p:ph type="body" idx="1"/>
          </p:nvPr>
        </p:nvSpPr>
        <p:spPr>
          <a:xfrm>
            <a:off x="650875" y="1383799"/>
            <a:ext cx="11703050" cy="8261350"/>
          </a:xfrm>
          <a:prstGeom prst="rect">
            <a:avLst/>
          </a:prstGeom>
        </p:spPr>
        <p:txBody>
          <a:bodyPr>
            <a:normAutofit/>
          </a:bodyPr>
          <a:lstStyle/>
          <a:p>
            <a:pPr marL="0" indent="0" defTabSz="406908">
              <a:buSzPct val="100000"/>
              <a:defRPr sz="2492">
                <a:solidFill>
                  <a:schemeClr val="accent3">
                    <a:lumOff val="44000"/>
                  </a:schemeClr>
                </a:solidFill>
                <a:latin typeface="Arial"/>
                <a:ea typeface="Arial"/>
                <a:cs typeface="Arial"/>
                <a:sym typeface="Arial"/>
              </a:defRPr>
            </a:pPr>
            <a:endParaRPr lang="en-US" dirty="0"/>
          </a:p>
          <a:p>
            <a:pPr marL="0" indent="0" defTabSz="406908">
              <a:buSzPct val="100000"/>
              <a:defRPr sz="2492">
                <a:solidFill>
                  <a:schemeClr val="accent3">
                    <a:lumOff val="44000"/>
                  </a:schemeClr>
                </a:solidFill>
                <a:latin typeface="Arial"/>
                <a:ea typeface="Arial"/>
                <a:cs typeface="Arial"/>
                <a:sym typeface="Arial"/>
              </a:defRPr>
            </a:pPr>
            <a:endParaRPr lang="en-GB" dirty="0"/>
          </a:p>
          <a:p>
            <a:pPr marL="0" indent="0" defTabSz="406908">
              <a:buSzPct val="100000"/>
              <a:defRPr sz="2492">
                <a:solidFill>
                  <a:schemeClr val="accent3">
                    <a:lumOff val="44000"/>
                  </a:schemeClr>
                </a:solidFill>
                <a:latin typeface="Arial"/>
                <a:ea typeface="Arial"/>
                <a:cs typeface="Arial"/>
                <a:sym typeface="Arial"/>
              </a:defRPr>
            </a:pPr>
            <a:r>
              <a:rPr dirty="0"/>
              <a:t>The BDA’s written submission has been submitted to DDRB for 20/21.</a:t>
            </a:r>
            <a:r>
              <a:rPr lang="en-GB" dirty="0"/>
              <a:t> </a:t>
            </a:r>
            <a:r>
              <a:rPr dirty="0"/>
              <a:t>Last year </a:t>
            </a:r>
            <a:r>
              <a:rPr dirty="0">
                <a:solidFill>
                  <a:srgbClr val="00B0F0"/>
                </a:solidFill>
              </a:rPr>
              <a:t>we were awarded an uplift of 2.5% to represent 2.5% on net pay with and 2.5% on the expenses element</a:t>
            </a:r>
            <a:r>
              <a:rPr dirty="0"/>
              <a:t>; however SG did not apply this to the prior approval limit or the GDPA cap</a:t>
            </a:r>
            <a:r>
              <a:rPr lang="en-GB" dirty="0"/>
              <a:t>.</a:t>
            </a:r>
            <a:endParaRPr lang="en-US" dirty="0"/>
          </a:p>
          <a:p>
            <a:pPr marL="406908" indent="-406908" defTabSz="406908">
              <a:buSzPct val="100000"/>
              <a:buFont typeface="Arial"/>
              <a:buChar char="•"/>
              <a:defRPr sz="2492">
                <a:solidFill>
                  <a:schemeClr val="accent3">
                    <a:lumOff val="44000"/>
                  </a:schemeClr>
                </a:solidFill>
                <a:latin typeface="Arial"/>
                <a:ea typeface="Arial"/>
                <a:cs typeface="Arial"/>
                <a:sym typeface="Arial"/>
              </a:defRPr>
            </a:pPr>
            <a:endParaRPr lang="en-GB" dirty="0"/>
          </a:p>
          <a:p>
            <a:pPr marL="0" indent="0" defTabSz="406908">
              <a:buSzPct val="100000"/>
              <a:defRPr sz="2492">
                <a:solidFill>
                  <a:schemeClr val="accent3">
                    <a:lumOff val="44000"/>
                  </a:schemeClr>
                </a:solidFill>
                <a:latin typeface="Arial"/>
                <a:ea typeface="Arial"/>
                <a:cs typeface="Arial"/>
                <a:sym typeface="Arial"/>
              </a:defRPr>
            </a:pPr>
            <a:r>
              <a:rPr dirty="0"/>
              <a:t>When questioned over this the response was  </a:t>
            </a:r>
            <a:r>
              <a:rPr lang="en-US" dirty="0"/>
              <a:t>"</a:t>
            </a:r>
            <a:r>
              <a:rPr dirty="0"/>
              <a:t>We are not minded to</a:t>
            </a:r>
            <a:r>
              <a:rPr lang="en-US" dirty="0"/>
              <a:t>"</a:t>
            </a:r>
            <a:r>
              <a:rPr dirty="0"/>
              <a:t>.</a:t>
            </a:r>
            <a:r>
              <a:rPr lang="en-GB" dirty="0"/>
              <a:t> </a:t>
            </a:r>
            <a:r>
              <a:rPr dirty="0"/>
              <a:t>This response was completely unacceptable and we are in discussions with SG on logical methodology on applying uplift</a:t>
            </a:r>
            <a:r>
              <a:rPr lang="en-GB" dirty="0"/>
              <a:t>.</a:t>
            </a:r>
            <a:endParaRPr dirty="0"/>
          </a:p>
          <a:p>
            <a:pPr marL="305180" indent="-305180" defTabSz="406908">
              <a:defRPr sz="2492">
                <a:solidFill>
                  <a:schemeClr val="accent3">
                    <a:lumOff val="44000"/>
                  </a:schemeClr>
                </a:solidFill>
                <a:latin typeface="Arial"/>
                <a:ea typeface="Arial"/>
                <a:cs typeface="Arial"/>
                <a:sym typeface="Arial"/>
              </a:defRPr>
            </a:pPr>
            <a:endParaRPr dirty="0"/>
          </a:p>
          <a:p>
            <a:pPr marL="0" indent="0" defTabSz="406908">
              <a:buSzPct val="100000"/>
              <a:defRPr sz="2492">
                <a:solidFill>
                  <a:schemeClr val="accent3">
                    <a:lumOff val="44000"/>
                  </a:schemeClr>
                </a:solidFill>
                <a:latin typeface="Arial"/>
                <a:ea typeface="Arial"/>
                <a:cs typeface="Arial"/>
                <a:sym typeface="Arial"/>
              </a:defRPr>
            </a:pPr>
            <a:r>
              <a:rPr dirty="0"/>
              <a:t>The BDA’s Oral Evidence was provided in London on 24 February 2020.</a:t>
            </a:r>
            <a:r>
              <a:rPr lang="en-GB" dirty="0"/>
              <a:t> </a:t>
            </a:r>
            <a:r>
              <a:rPr dirty="0"/>
              <a:t>We asked for </a:t>
            </a:r>
            <a:r>
              <a:rPr dirty="0">
                <a:solidFill>
                  <a:srgbClr val="00B0F0"/>
                </a:solidFill>
              </a:rPr>
              <a:t>an uplift of 5% on net pay</a:t>
            </a:r>
            <a:r>
              <a:rPr dirty="0"/>
              <a:t>. Scotland now represents a different situation with an even higher rate of income tax than the rest of the UK</a:t>
            </a:r>
            <a:r>
              <a:rPr lang="en-GB" dirty="0"/>
              <a:t>.</a:t>
            </a:r>
            <a:endParaRPr dirty="0"/>
          </a:p>
          <a:p>
            <a:pPr marL="406908" indent="-406908" defTabSz="406908">
              <a:buSzPct val="100000"/>
              <a:buFont typeface="Arial"/>
              <a:buChar char="•"/>
              <a:defRPr sz="2492">
                <a:solidFill>
                  <a:schemeClr val="accent3">
                    <a:lumOff val="44000"/>
                  </a:schemeClr>
                </a:solidFill>
                <a:latin typeface="Arial"/>
                <a:ea typeface="Arial"/>
                <a:cs typeface="Arial"/>
                <a:sym typeface="Arial"/>
              </a:defRPr>
            </a:pPr>
            <a:endParaRPr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Title 1"/>
          <p:cNvSpPr txBox="1">
            <a:spLocks noGrp="1"/>
          </p:cNvSpPr>
          <p:nvPr>
            <p:ph type="title"/>
          </p:nvPr>
        </p:nvSpPr>
        <p:spPr>
          <a:prstGeom prst="rect">
            <a:avLst/>
          </a:prstGeom>
        </p:spPr>
        <p:txBody>
          <a:bodyPr/>
          <a:lstStyle>
            <a:lvl1pPr algn="ctr">
              <a:defRPr sz="4800">
                <a:solidFill>
                  <a:schemeClr val="accent3">
                    <a:lumOff val="44000"/>
                  </a:schemeClr>
                </a:solidFill>
                <a:latin typeface="Arial"/>
                <a:ea typeface="Arial"/>
                <a:cs typeface="Arial"/>
                <a:sym typeface="Arial"/>
              </a:defRPr>
            </a:lvl1pPr>
          </a:lstStyle>
          <a:p>
            <a:r>
              <a:rPr dirty="0"/>
              <a:t>DDRB</a:t>
            </a:r>
            <a:r>
              <a:rPr lang="en-US" dirty="0"/>
              <a:t> continued</a:t>
            </a:r>
            <a:endParaRPr dirty="0"/>
          </a:p>
        </p:txBody>
      </p:sp>
      <p:sp>
        <p:nvSpPr>
          <p:cNvPr id="370" name="Content Placeholder 2"/>
          <p:cNvSpPr txBox="1">
            <a:spLocks noGrp="1"/>
          </p:cNvSpPr>
          <p:nvPr>
            <p:ph type="body" idx="1"/>
          </p:nvPr>
        </p:nvSpPr>
        <p:spPr>
          <a:xfrm>
            <a:off x="650875" y="1383799"/>
            <a:ext cx="11703050" cy="8261350"/>
          </a:xfrm>
          <a:prstGeom prst="rect">
            <a:avLst/>
          </a:prstGeom>
        </p:spPr>
        <p:txBody>
          <a:bodyPr>
            <a:normAutofit/>
          </a:bodyPr>
          <a:lstStyle/>
          <a:p>
            <a:pPr marL="406908" indent="-406908" defTabSz="406908">
              <a:buSzPct val="100000"/>
              <a:buFont typeface="Arial"/>
              <a:buChar char="•"/>
              <a:defRPr sz="2492">
                <a:solidFill>
                  <a:schemeClr val="accent3">
                    <a:lumOff val="44000"/>
                  </a:schemeClr>
                </a:solidFill>
                <a:latin typeface="Arial"/>
                <a:ea typeface="Arial"/>
                <a:cs typeface="Arial"/>
                <a:sym typeface="Arial"/>
              </a:defRPr>
            </a:pPr>
            <a:endParaRPr lang="en-US" dirty="0"/>
          </a:p>
          <a:p>
            <a:pPr marL="406908" indent="-406908" defTabSz="406908">
              <a:buSzPct val="100000"/>
              <a:buFont typeface="Arial"/>
              <a:buChar char="•"/>
              <a:defRPr sz="2492">
                <a:solidFill>
                  <a:schemeClr val="accent3">
                    <a:lumOff val="44000"/>
                  </a:schemeClr>
                </a:solidFill>
                <a:latin typeface="Arial"/>
                <a:ea typeface="Arial"/>
                <a:cs typeface="Arial"/>
                <a:sym typeface="Arial"/>
              </a:defRPr>
            </a:pPr>
            <a:endParaRPr lang="en-GB" dirty="0"/>
          </a:p>
          <a:p>
            <a:pPr marL="406908" indent="-406908" defTabSz="406908">
              <a:buSzPct val="100000"/>
              <a:buFont typeface="Arial"/>
              <a:buChar char="•"/>
              <a:defRPr sz="2492">
                <a:solidFill>
                  <a:schemeClr val="accent3">
                    <a:lumOff val="44000"/>
                  </a:schemeClr>
                </a:solidFill>
                <a:latin typeface="Arial"/>
                <a:ea typeface="Arial"/>
                <a:cs typeface="Arial"/>
                <a:sym typeface="Arial"/>
              </a:defRPr>
            </a:pPr>
            <a:endParaRPr lang="en-GB" dirty="0"/>
          </a:p>
          <a:p>
            <a:pPr marL="406908" indent="-406908" defTabSz="406908">
              <a:buSzPct val="100000"/>
              <a:buFont typeface="Arial"/>
              <a:buChar char="•"/>
              <a:defRPr sz="2492">
                <a:solidFill>
                  <a:schemeClr val="accent3">
                    <a:lumOff val="44000"/>
                  </a:schemeClr>
                </a:solidFill>
                <a:latin typeface="Arial"/>
                <a:ea typeface="Arial"/>
                <a:cs typeface="Arial"/>
                <a:sym typeface="Arial"/>
              </a:defRPr>
            </a:pPr>
            <a:r>
              <a:rPr dirty="0"/>
              <a:t>DDRB no longer provide</a:t>
            </a:r>
            <a:r>
              <a:rPr lang="en-GB" dirty="0"/>
              <a:t>s</a:t>
            </a:r>
            <a:r>
              <a:rPr dirty="0"/>
              <a:t> </a:t>
            </a:r>
            <a:r>
              <a:rPr dirty="0">
                <a:solidFill>
                  <a:srgbClr val="00B0F0"/>
                </a:solidFill>
              </a:rPr>
              <a:t>a recommendation on the expenses element</a:t>
            </a:r>
            <a:r>
              <a:rPr lang="en-GB" dirty="0">
                <a:solidFill>
                  <a:srgbClr val="00B0F0"/>
                </a:solidFill>
              </a:rPr>
              <a:t>.</a:t>
            </a:r>
            <a:endParaRPr dirty="0">
              <a:solidFill>
                <a:srgbClr val="00B0F0"/>
              </a:solidFill>
            </a:endParaRPr>
          </a:p>
          <a:p>
            <a:pPr marL="406908" indent="-406908" defTabSz="406908">
              <a:buSzPct val="100000"/>
              <a:buFont typeface="Arial"/>
              <a:buChar char="•"/>
              <a:defRPr sz="2492">
                <a:solidFill>
                  <a:schemeClr val="accent3">
                    <a:lumOff val="44000"/>
                  </a:schemeClr>
                </a:solidFill>
                <a:latin typeface="Arial"/>
                <a:ea typeface="Arial"/>
                <a:cs typeface="Arial"/>
                <a:sym typeface="Arial"/>
              </a:defRPr>
            </a:pPr>
            <a:endParaRPr dirty="0"/>
          </a:p>
          <a:p>
            <a:pPr marL="406908" indent="-406908" defTabSz="406908">
              <a:buSzPct val="100000"/>
              <a:buFont typeface="Arial"/>
              <a:buChar char="•"/>
              <a:defRPr sz="2492">
                <a:solidFill>
                  <a:schemeClr val="accent3">
                    <a:lumOff val="44000"/>
                  </a:schemeClr>
                </a:solidFill>
                <a:latin typeface="Arial"/>
                <a:ea typeface="Arial"/>
                <a:cs typeface="Arial"/>
                <a:sym typeface="Arial"/>
              </a:defRPr>
            </a:pPr>
            <a:r>
              <a:rPr dirty="0"/>
              <a:t>BDA Scotland, SDPC and Scottish Government have been working together for the fifth time on an exercise to obtain </a:t>
            </a:r>
            <a:r>
              <a:rPr dirty="0">
                <a:solidFill>
                  <a:srgbClr val="00B0F0"/>
                </a:solidFill>
              </a:rPr>
              <a:t>expenses data from Scottish GDPs</a:t>
            </a:r>
            <a:r>
              <a:rPr dirty="0"/>
              <a:t>. If anyone has any ideas on how to get practices to engage I’m all ears. How's £250?</a:t>
            </a:r>
          </a:p>
          <a:p>
            <a:pPr marL="406908" indent="-406908" defTabSz="406908">
              <a:buSzPct val="100000"/>
              <a:buFont typeface="Arial"/>
              <a:buChar char="•"/>
              <a:defRPr sz="2492">
                <a:solidFill>
                  <a:schemeClr val="accent3">
                    <a:lumOff val="44000"/>
                  </a:schemeClr>
                </a:solidFill>
                <a:latin typeface="Arial"/>
                <a:ea typeface="Arial"/>
                <a:cs typeface="Arial"/>
                <a:sym typeface="Arial"/>
              </a:defRPr>
            </a:pPr>
            <a:endParaRPr dirty="0"/>
          </a:p>
          <a:p>
            <a:pPr marL="406908" indent="-406908" defTabSz="406908">
              <a:buSzPct val="100000"/>
              <a:buFont typeface="Arial"/>
              <a:buChar char="•"/>
              <a:defRPr sz="2492">
                <a:solidFill>
                  <a:schemeClr val="accent3">
                    <a:lumOff val="44000"/>
                  </a:schemeClr>
                </a:solidFill>
                <a:latin typeface="Arial"/>
                <a:ea typeface="Arial"/>
                <a:cs typeface="Arial"/>
                <a:sym typeface="Arial"/>
              </a:defRPr>
            </a:pPr>
            <a:r>
              <a:rPr dirty="0">
                <a:solidFill>
                  <a:srgbClr val="00B0F0"/>
                </a:solidFill>
              </a:rPr>
              <a:t>Encourage all practice owners </a:t>
            </a:r>
            <a:r>
              <a:rPr dirty="0"/>
              <a:t>to engage and participate in the exercise to help achieve better expenses awards in future. The information requested is nothing that they cannot already get from PSD and HMRC but the manner in which it is presented is important. This is what we have been working on with SG</a:t>
            </a:r>
            <a:r>
              <a:rPr lang="en-GB" dirty="0"/>
              <a:t>.</a:t>
            </a:r>
            <a:endParaRPr dirty="0"/>
          </a:p>
        </p:txBody>
      </p:sp>
    </p:spTree>
    <p:extLst>
      <p:ext uri="{BB962C8B-B14F-4D97-AF65-F5344CB8AC3E}">
        <p14:creationId xmlns:p14="http://schemas.microsoft.com/office/powerpoint/2010/main" val="182028748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Title 1"/>
          <p:cNvSpPr txBox="1">
            <a:spLocks noGrp="1"/>
          </p:cNvSpPr>
          <p:nvPr>
            <p:ph type="title"/>
          </p:nvPr>
        </p:nvSpPr>
        <p:spPr>
          <a:prstGeom prst="rect">
            <a:avLst/>
          </a:prstGeom>
        </p:spPr>
        <p:txBody>
          <a:bodyPr/>
          <a:lstStyle>
            <a:lvl1pPr algn="ctr">
              <a:defRPr sz="4800">
                <a:solidFill>
                  <a:schemeClr val="accent3">
                    <a:lumOff val="44000"/>
                  </a:schemeClr>
                </a:solidFill>
                <a:latin typeface="Arial"/>
                <a:ea typeface="Arial"/>
                <a:cs typeface="Arial"/>
                <a:sym typeface="Arial"/>
              </a:defRPr>
            </a:lvl1pPr>
          </a:lstStyle>
          <a:p>
            <a:r>
              <a:rPr dirty="0"/>
              <a:t>Pensions </a:t>
            </a:r>
          </a:p>
        </p:txBody>
      </p:sp>
      <p:sp>
        <p:nvSpPr>
          <p:cNvPr id="373" name="Content Placeholder 2"/>
          <p:cNvSpPr txBox="1">
            <a:spLocks noGrp="1"/>
          </p:cNvSpPr>
          <p:nvPr>
            <p:ph type="body" idx="1"/>
          </p:nvPr>
        </p:nvSpPr>
        <p:spPr>
          <a:xfrm>
            <a:off x="650875" y="1585022"/>
            <a:ext cx="11703050" cy="7064820"/>
          </a:xfrm>
          <a:prstGeom prst="rect">
            <a:avLst/>
          </a:prstGeom>
        </p:spPr>
        <p:txBody>
          <a:bodyPr>
            <a:normAutofit/>
          </a:bodyPr>
          <a:lstStyle/>
          <a:p>
            <a:pPr marL="457200" indent="-457200" defTabSz="438911">
              <a:buSzPct val="100000"/>
              <a:buFont typeface="Arial" panose="020B0604020202020204" pitchFamily="34" charset="0"/>
              <a:buChar char="•"/>
              <a:defRPr sz="2688">
                <a:solidFill>
                  <a:schemeClr val="accent3">
                    <a:lumOff val="44000"/>
                  </a:schemeClr>
                </a:solidFill>
                <a:latin typeface="Arial"/>
                <a:ea typeface="Arial"/>
                <a:cs typeface="Arial"/>
                <a:sym typeface="Arial"/>
              </a:defRPr>
            </a:pPr>
            <a:r>
              <a:rPr dirty="0"/>
              <a:t>I am the Scottish rep on the </a:t>
            </a:r>
            <a:r>
              <a:rPr dirty="0">
                <a:solidFill>
                  <a:srgbClr val="00B0F0"/>
                </a:solidFill>
              </a:rPr>
              <a:t>BDA Pensions Committee </a:t>
            </a:r>
            <a:r>
              <a:rPr dirty="0"/>
              <a:t>which meets twice yearly. Interesting developments </a:t>
            </a:r>
            <a:r>
              <a:rPr lang="en-US" dirty="0"/>
              <a:t>include</a:t>
            </a:r>
            <a:r>
              <a:rPr dirty="0"/>
              <a:t> a challenge to the UK Government on the age discrimination on transfer from the 1995 scheme to the 2015 scheme</a:t>
            </a:r>
            <a:r>
              <a:rPr lang="en-GB" dirty="0"/>
              <a:t>.</a:t>
            </a:r>
            <a:endParaRPr dirty="0"/>
          </a:p>
          <a:p>
            <a:pPr marL="438911" indent="-438911" defTabSz="438911">
              <a:buSzPct val="100000"/>
              <a:buFont typeface="Arial"/>
              <a:buChar char="•"/>
              <a:defRPr sz="2688">
                <a:solidFill>
                  <a:schemeClr val="accent3">
                    <a:lumOff val="44000"/>
                  </a:schemeClr>
                </a:solidFill>
                <a:latin typeface="Arial"/>
                <a:ea typeface="Arial"/>
                <a:cs typeface="Arial"/>
                <a:sym typeface="Arial"/>
              </a:defRPr>
            </a:pPr>
            <a:endParaRPr dirty="0"/>
          </a:p>
          <a:p>
            <a:pPr marL="438911" indent="-438911" defTabSz="438911">
              <a:buSzPct val="100000"/>
              <a:buFont typeface="Arial"/>
              <a:buChar char="•"/>
              <a:defRPr sz="2688">
                <a:solidFill>
                  <a:schemeClr val="accent3">
                    <a:lumOff val="44000"/>
                  </a:schemeClr>
                </a:solidFill>
                <a:latin typeface="Arial"/>
                <a:ea typeface="Arial"/>
                <a:cs typeface="Arial"/>
                <a:sym typeface="Arial"/>
              </a:defRPr>
            </a:pPr>
            <a:r>
              <a:rPr dirty="0">
                <a:solidFill>
                  <a:srgbClr val="00B0F0"/>
                </a:solidFill>
              </a:rPr>
              <a:t>David McColl, Phil Grigor and </a:t>
            </a:r>
            <a:r>
              <a:rPr lang="en-US" dirty="0">
                <a:solidFill>
                  <a:srgbClr val="00B0F0"/>
                </a:solidFill>
              </a:rPr>
              <a:t>the BDA Pension Lead </a:t>
            </a:r>
            <a:r>
              <a:rPr dirty="0">
                <a:solidFill>
                  <a:srgbClr val="00B0F0"/>
                </a:solidFill>
              </a:rPr>
              <a:t>Phil McEvoy</a:t>
            </a:r>
            <a:r>
              <a:rPr dirty="0"/>
              <a:t>, meet The Scottish Public Pensions Agency annually</a:t>
            </a:r>
            <a:r>
              <a:rPr lang="en-GB" dirty="0"/>
              <a:t>.</a:t>
            </a:r>
            <a:endParaRPr dirty="0"/>
          </a:p>
          <a:p>
            <a:pPr marL="438911" indent="-438911" defTabSz="438911">
              <a:buSzPct val="100000"/>
              <a:buFont typeface="Arial"/>
              <a:buChar char="•"/>
              <a:defRPr sz="2688">
                <a:solidFill>
                  <a:schemeClr val="accent3">
                    <a:lumOff val="44000"/>
                  </a:schemeClr>
                </a:solidFill>
                <a:latin typeface="Arial"/>
                <a:ea typeface="Arial"/>
                <a:cs typeface="Arial"/>
                <a:sym typeface="Arial"/>
              </a:defRPr>
            </a:pPr>
            <a:endParaRPr dirty="0"/>
          </a:p>
          <a:p>
            <a:pPr marL="438911" indent="-438911" defTabSz="438911">
              <a:buSzPct val="100000"/>
              <a:buFont typeface="Arial"/>
              <a:buChar char="•"/>
              <a:defRPr sz="2688">
                <a:solidFill>
                  <a:schemeClr val="accent3">
                    <a:lumOff val="44000"/>
                  </a:schemeClr>
                </a:solidFill>
                <a:latin typeface="Arial"/>
                <a:ea typeface="Arial"/>
                <a:cs typeface="Arial"/>
                <a:sym typeface="Arial"/>
              </a:defRPr>
            </a:pPr>
            <a:r>
              <a:rPr dirty="0"/>
              <a:t>It is an important issue which is not easily understood but it is vital that practitioners </a:t>
            </a:r>
            <a:r>
              <a:rPr dirty="0">
                <a:solidFill>
                  <a:srgbClr val="00B0F0"/>
                </a:solidFill>
              </a:rPr>
              <a:t>receive data from SPPA </a:t>
            </a:r>
            <a:r>
              <a:rPr dirty="0">
                <a:solidFill>
                  <a:schemeClr val="bg1"/>
                </a:solidFill>
              </a:rPr>
              <a:t>in a form </a:t>
            </a:r>
            <a:r>
              <a:rPr dirty="0"/>
              <a:t>that can be interpreted</a:t>
            </a:r>
            <a:r>
              <a:rPr lang="en-GB" dirty="0"/>
              <a:t>.</a:t>
            </a:r>
            <a:endParaRPr dirty="0"/>
          </a:p>
          <a:p>
            <a:pPr marL="438911" indent="-438911" defTabSz="438911">
              <a:buSzPct val="100000"/>
              <a:buFont typeface="Arial"/>
              <a:buChar char="•"/>
              <a:defRPr sz="2688">
                <a:solidFill>
                  <a:schemeClr val="accent3">
                    <a:lumOff val="44000"/>
                  </a:schemeClr>
                </a:solidFill>
                <a:latin typeface="Arial"/>
                <a:ea typeface="Arial"/>
                <a:cs typeface="Arial"/>
                <a:sym typeface="Arial"/>
              </a:defRPr>
            </a:pPr>
            <a:endParaRPr dirty="0"/>
          </a:p>
          <a:p>
            <a:pPr marL="438911" indent="-438911" defTabSz="438911">
              <a:buSzPct val="100000"/>
              <a:buFont typeface="Arial"/>
              <a:buChar char="•"/>
              <a:defRPr sz="2688">
                <a:solidFill>
                  <a:schemeClr val="accent3">
                    <a:lumOff val="44000"/>
                  </a:schemeClr>
                </a:solidFill>
                <a:latin typeface="Arial"/>
                <a:ea typeface="Arial"/>
                <a:cs typeface="Arial"/>
                <a:sym typeface="Arial"/>
              </a:defRPr>
            </a:pPr>
            <a:r>
              <a:rPr dirty="0">
                <a:solidFill>
                  <a:srgbClr val="00B0F0"/>
                </a:solidFill>
              </a:rPr>
              <a:t>Everyone</a:t>
            </a:r>
            <a:r>
              <a:rPr dirty="0"/>
              <a:t> should receive:</a:t>
            </a:r>
            <a:endParaRPr lang="en-GB" dirty="0"/>
          </a:p>
          <a:p>
            <a:pPr marL="0" indent="0" defTabSz="438911">
              <a:buSzPct val="100000"/>
              <a:defRPr sz="2688">
                <a:solidFill>
                  <a:schemeClr val="accent3">
                    <a:lumOff val="44000"/>
                  </a:schemeClr>
                </a:solidFill>
                <a:latin typeface="Arial"/>
                <a:ea typeface="Arial"/>
                <a:cs typeface="Arial"/>
                <a:sym typeface="Arial"/>
              </a:defRPr>
            </a:pPr>
            <a:endParaRPr lang="en-GB" dirty="0"/>
          </a:p>
          <a:p>
            <a:pPr marL="514350" lvl="8" indent="-514350" defTabSz="438911">
              <a:buSzPct val="100000"/>
              <a:buFont typeface="+mj-lt"/>
              <a:buAutoNum type="alphaLcParenR"/>
              <a:defRPr sz="2688">
                <a:solidFill>
                  <a:schemeClr val="accent3">
                    <a:lumOff val="44000"/>
                  </a:schemeClr>
                </a:solidFill>
                <a:latin typeface="Arial"/>
                <a:ea typeface="Arial"/>
                <a:cs typeface="Arial"/>
                <a:sym typeface="Arial"/>
              </a:defRPr>
            </a:pPr>
            <a:r>
              <a:rPr dirty="0"/>
              <a:t>A</a:t>
            </a:r>
            <a:r>
              <a:rPr lang="en-US" dirty="0"/>
              <a:t>n A</a:t>
            </a:r>
            <a:r>
              <a:rPr dirty="0"/>
              <a:t>nnual Benefit Statement</a:t>
            </a:r>
            <a:endParaRPr lang="en-US" dirty="0"/>
          </a:p>
          <a:p>
            <a:pPr marL="514350" lvl="8" indent="-514350" defTabSz="438911">
              <a:buSzPct val="100000"/>
              <a:buFont typeface="+mj-lt"/>
              <a:buAutoNum type="alphaLcParenR"/>
              <a:defRPr sz="2688">
                <a:solidFill>
                  <a:schemeClr val="accent3">
                    <a:lumOff val="44000"/>
                  </a:schemeClr>
                </a:solidFill>
                <a:latin typeface="Arial"/>
                <a:ea typeface="Arial"/>
                <a:cs typeface="Arial"/>
                <a:sym typeface="Arial"/>
              </a:defRPr>
            </a:pPr>
            <a:r>
              <a:rPr lang="en-US" dirty="0"/>
              <a:t>A </a:t>
            </a:r>
            <a:r>
              <a:rPr dirty="0"/>
              <a:t>Pension Savings Statement</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Title 1"/>
          <p:cNvSpPr txBox="1">
            <a:spLocks noGrp="1"/>
          </p:cNvSpPr>
          <p:nvPr>
            <p:ph type="title"/>
          </p:nvPr>
        </p:nvSpPr>
        <p:spPr>
          <a:prstGeom prst="rect">
            <a:avLst/>
          </a:prstGeom>
        </p:spPr>
        <p:txBody>
          <a:bodyPr/>
          <a:lstStyle>
            <a:lvl1pPr algn="ctr">
              <a:defRPr sz="4800">
                <a:solidFill>
                  <a:schemeClr val="accent3">
                    <a:lumOff val="44000"/>
                  </a:schemeClr>
                </a:solidFill>
                <a:latin typeface="Arial"/>
                <a:ea typeface="Arial"/>
                <a:cs typeface="Arial"/>
                <a:sym typeface="Arial"/>
              </a:defRPr>
            </a:lvl1pPr>
          </a:lstStyle>
          <a:p>
            <a:r>
              <a:t>Miscellaneous Issues</a:t>
            </a:r>
          </a:p>
        </p:txBody>
      </p:sp>
      <p:sp>
        <p:nvSpPr>
          <p:cNvPr id="376" name="Content Placeholder 2"/>
          <p:cNvSpPr txBox="1">
            <a:spLocks noGrp="1"/>
          </p:cNvSpPr>
          <p:nvPr>
            <p:ph type="body" idx="1"/>
          </p:nvPr>
        </p:nvSpPr>
        <p:spPr>
          <a:xfrm>
            <a:off x="650875" y="1779886"/>
            <a:ext cx="11703050" cy="7704137"/>
          </a:xfrm>
          <a:prstGeom prst="rect">
            <a:avLst/>
          </a:prstGeom>
        </p:spPr>
        <p:txBody>
          <a:bodyPr>
            <a:normAutofit/>
          </a:bodyPr>
          <a:lstStyle/>
          <a:p>
            <a:pPr marL="246888" indent="-246888" defTabSz="329184">
              <a:defRPr sz="2016">
                <a:solidFill>
                  <a:schemeClr val="accent3">
                    <a:lumOff val="44000"/>
                  </a:schemeClr>
                </a:solidFill>
                <a:latin typeface="Arial"/>
                <a:ea typeface="Arial"/>
                <a:cs typeface="Arial"/>
                <a:sym typeface="Arial"/>
              </a:defRPr>
            </a:pPr>
            <a:r>
              <a:rPr lang="en-GB" sz="2400" dirty="0"/>
              <a:t>•</a:t>
            </a:r>
            <a:r>
              <a:rPr lang="en-GB" sz="3200" dirty="0"/>
              <a:t>	Concerns about </a:t>
            </a:r>
            <a:r>
              <a:rPr lang="en-GB" sz="3200" dirty="0">
                <a:solidFill>
                  <a:srgbClr val="00B0F0"/>
                </a:solidFill>
              </a:rPr>
              <a:t>restorative reviews </a:t>
            </a:r>
            <a:r>
              <a:rPr lang="en-GB" sz="3200" dirty="0"/>
              <a:t>and difficulties in </a:t>
            </a:r>
            <a:r>
              <a:rPr lang="en-GB" sz="3200" dirty="0">
                <a:solidFill>
                  <a:srgbClr val="00B0F0"/>
                </a:solidFill>
              </a:rPr>
              <a:t>referring cases</a:t>
            </a:r>
            <a:r>
              <a:rPr lang="en-GB" sz="3200" dirty="0"/>
              <a:t> to secondary care.</a:t>
            </a:r>
          </a:p>
          <a:p>
            <a:pPr marL="246888" indent="-246888" defTabSz="329184">
              <a:defRPr sz="2016">
                <a:solidFill>
                  <a:schemeClr val="accent3">
                    <a:lumOff val="44000"/>
                  </a:schemeClr>
                </a:solidFill>
                <a:latin typeface="Arial"/>
                <a:ea typeface="Arial"/>
                <a:cs typeface="Arial"/>
                <a:sym typeface="Arial"/>
              </a:defRPr>
            </a:pPr>
            <a:endParaRPr lang="en-GB" sz="3200" dirty="0"/>
          </a:p>
          <a:p>
            <a:pPr marL="246888" indent="-246888" defTabSz="329184">
              <a:defRPr sz="2016">
                <a:solidFill>
                  <a:schemeClr val="accent3">
                    <a:lumOff val="44000"/>
                  </a:schemeClr>
                </a:solidFill>
                <a:latin typeface="Arial"/>
                <a:ea typeface="Arial"/>
                <a:cs typeface="Arial"/>
                <a:sym typeface="Arial"/>
              </a:defRPr>
            </a:pPr>
            <a:r>
              <a:rPr lang="en-GB" sz="3200" dirty="0"/>
              <a:t>•	Disappointment that the </a:t>
            </a:r>
            <a:r>
              <a:rPr lang="en-GB" sz="3200" dirty="0">
                <a:solidFill>
                  <a:srgbClr val="00B0F0"/>
                </a:solidFill>
              </a:rPr>
              <a:t>HPV vaccine programme for boys aged 12-13</a:t>
            </a:r>
            <a:r>
              <a:rPr lang="en-GB" sz="3200" dirty="0"/>
              <a:t> did not include a catch-up programme for older schoolboys.</a:t>
            </a:r>
          </a:p>
          <a:p>
            <a:pPr marL="246888" indent="-246888" defTabSz="329184">
              <a:defRPr sz="2016">
                <a:solidFill>
                  <a:schemeClr val="accent3">
                    <a:lumOff val="44000"/>
                  </a:schemeClr>
                </a:solidFill>
                <a:latin typeface="Arial"/>
                <a:ea typeface="Arial"/>
                <a:cs typeface="Arial"/>
                <a:sym typeface="Arial"/>
              </a:defRPr>
            </a:pPr>
            <a:endParaRPr lang="en-GB" sz="3200" dirty="0"/>
          </a:p>
          <a:p>
            <a:pPr marL="246888" indent="-246888" defTabSz="329184">
              <a:defRPr sz="2016">
                <a:solidFill>
                  <a:schemeClr val="accent3">
                    <a:lumOff val="44000"/>
                  </a:schemeClr>
                </a:solidFill>
                <a:latin typeface="Arial"/>
                <a:ea typeface="Arial"/>
                <a:cs typeface="Arial"/>
                <a:sym typeface="Arial"/>
              </a:defRPr>
            </a:pPr>
            <a:r>
              <a:rPr lang="en-GB" sz="3200" dirty="0"/>
              <a:t>•	Long-standing concerns about </a:t>
            </a:r>
            <a:r>
              <a:rPr lang="en-GB" sz="3200" dirty="0">
                <a:solidFill>
                  <a:srgbClr val="00B0F0"/>
                </a:solidFill>
              </a:rPr>
              <a:t>lengthy waiting times for paediatric extractions under general anaesthetic </a:t>
            </a:r>
            <a:r>
              <a:rPr lang="en-GB" sz="3200" dirty="0"/>
              <a:t>(pre-pandemic, over 1,000 children were waiting in NHS Greater Glasgow and Clyde alone).</a:t>
            </a:r>
          </a:p>
          <a:p>
            <a:pPr marL="246888" indent="-246888" defTabSz="329184">
              <a:defRPr sz="2016">
                <a:solidFill>
                  <a:schemeClr val="accent3">
                    <a:lumOff val="44000"/>
                  </a:schemeClr>
                </a:solidFill>
                <a:latin typeface="Arial"/>
                <a:ea typeface="Arial"/>
                <a:cs typeface="Arial"/>
                <a:sym typeface="Arial"/>
              </a:defRPr>
            </a:pPr>
            <a:endParaRPr lang="en-GB" sz="3200" dirty="0"/>
          </a:p>
          <a:p>
            <a:pPr marL="246888" indent="-246888" defTabSz="329184">
              <a:defRPr sz="2016">
                <a:solidFill>
                  <a:schemeClr val="accent3">
                    <a:lumOff val="44000"/>
                  </a:schemeClr>
                </a:solidFill>
                <a:latin typeface="Arial"/>
                <a:ea typeface="Arial"/>
                <a:cs typeface="Arial"/>
                <a:sym typeface="Arial"/>
              </a:defRPr>
            </a:pPr>
            <a:r>
              <a:rPr lang="en-GB" sz="3200" dirty="0"/>
              <a:t>•	Ongoing liaison with PSD on the </a:t>
            </a:r>
            <a:r>
              <a:rPr lang="en-GB" sz="3200" dirty="0">
                <a:solidFill>
                  <a:srgbClr val="00B0F0"/>
                </a:solidFill>
              </a:rPr>
              <a:t>e-Dental Programme.</a:t>
            </a:r>
          </a:p>
          <a:p>
            <a:pPr marL="246888" indent="-246888" defTabSz="329184">
              <a:defRPr sz="2016">
                <a:solidFill>
                  <a:schemeClr val="accent3">
                    <a:lumOff val="44000"/>
                  </a:schemeClr>
                </a:solidFill>
                <a:latin typeface="Arial"/>
                <a:ea typeface="Arial"/>
                <a:cs typeface="Arial"/>
                <a:sym typeface="Arial"/>
              </a:defRPr>
            </a:pPr>
            <a:endParaRPr dirty="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Coronavirus March 23 Scottish Government tells Practices to stop face to face interaction with patients"/>
          <p:cNvSpPr txBox="1">
            <a:spLocks noGrp="1"/>
          </p:cNvSpPr>
          <p:nvPr>
            <p:ph type="title"/>
          </p:nvPr>
        </p:nvSpPr>
        <p:spPr>
          <a:xfrm>
            <a:off x="995082" y="468311"/>
            <a:ext cx="11066930" cy="1414277"/>
          </a:xfrm>
          <a:prstGeom prst="rect">
            <a:avLst/>
          </a:prstGeom>
        </p:spPr>
        <p:txBody>
          <a:bodyPr>
            <a:normAutofit fontScale="90000"/>
          </a:bodyPr>
          <a:lstStyle/>
          <a:p>
            <a:r>
              <a:rPr lang="en-US" sz="5400" dirty="0">
                <a:solidFill>
                  <a:schemeClr val="bg1"/>
                </a:solidFill>
              </a:rPr>
              <a:t>CORONAVIRUS </a:t>
            </a:r>
            <a:br>
              <a:rPr lang="en-US" sz="2400" dirty="0">
                <a:solidFill>
                  <a:schemeClr val="bg1"/>
                </a:solidFill>
              </a:rPr>
            </a:br>
            <a:r>
              <a:rPr lang="en-US" sz="2700" dirty="0">
                <a:solidFill>
                  <a:schemeClr val="bg1"/>
                </a:solidFill>
              </a:rPr>
              <a:t>On 23 March 2020 Scottish Government tells practices to stop face to face interaction with patients</a:t>
            </a:r>
            <a:endParaRPr sz="2700" dirty="0">
              <a:solidFill>
                <a:schemeClr val="bg1"/>
              </a:solidFill>
            </a:endParaRPr>
          </a:p>
        </p:txBody>
      </p:sp>
      <p:pic>
        <p:nvPicPr>
          <p:cNvPr id="377" name="fullsizeoutput_a83.jpeg" descr="fullsizeoutput_a83.jpeg"/>
          <p:cNvPicPr>
            <a:picLocks noGrp="1" noChangeAspect="1"/>
          </p:cNvPicPr>
          <p:nvPr>
            <p:ph type="pic" sz="half" idx="21"/>
          </p:nvPr>
        </p:nvPicPr>
        <p:blipFill>
          <a:blip r:embed="rId2"/>
          <a:srcRect t="3" b="3"/>
          <a:stretch>
            <a:fillRect/>
          </a:stretch>
        </p:blipFill>
        <p:spPr>
          <a:xfrm>
            <a:off x="2549525" y="2149008"/>
            <a:ext cx="7802564" cy="5851526"/>
          </a:xfrm>
          <a:prstGeom prst="rect">
            <a:avLst/>
          </a:prstGeom>
        </p:spPr>
      </p:pic>
      <p:sp>
        <p:nvSpPr>
          <p:cNvPr id="378" name="We were instructed to provide telephone triage for patients between 9-6 Monday to Friday including public holidays"/>
          <p:cNvSpPr txBox="1">
            <a:spLocks noGrp="1"/>
          </p:cNvSpPr>
          <p:nvPr>
            <p:ph type="body" sz="quarter" idx="1"/>
          </p:nvPr>
        </p:nvSpPr>
        <p:spPr>
          <a:xfrm>
            <a:off x="443753" y="7772399"/>
            <a:ext cx="11994776" cy="1277471"/>
          </a:xfrm>
          <a:prstGeom prst="rect">
            <a:avLst/>
          </a:prstGeom>
        </p:spPr>
        <p:txBody>
          <a:bodyPr>
            <a:normAutofit fontScale="85000" lnSpcReduction="20000"/>
          </a:bodyPr>
          <a:lstStyle/>
          <a:p>
            <a:endParaRPr lang="en-US" sz="2000" dirty="0">
              <a:solidFill>
                <a:srgbClr val="00B0F0"/>
              </a:solidFill>
            </a:endParaRPr>
          </a:p>
          <a:p>
            <a:endParaRPr lang="en-GB" sz="2000" dirty="0">
              <a:solidFill>
                <a:srgbClr val="00B0F0"/>
              </a:solidFill>
            </a:endParaRPr>
          </a:p>
          <a:p>
            <a:r>
              <a:rPr sz="3400" dirty="0">
                <a:solidFill>
                  <a:schemeClr val="bg1"/>
                </a:solidFill>
              </a:rPr>
              <a:t>We were instructed to provide telephone triage for patients between 9-6 Monday to Friday including public holidays</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0065C1"/>
      </a:accent1>
      <a:accent2>
        <a:srgbClr val="189B1A"/>
      </a:accent2>
      <a:accent3>
        <a:srgbClr val="8F8F8F"/>
      </a:accent3>
      <a:accent4>
        <a:srgbClr val="707070"/>
      </a:accent4>
      <a:accent5>
        <a:srgbClr val="AAB8DD"/>
      </a:accent5>
      <a:accent6>
        <a:srgbClr val="158C16"/>
      </a:accent6>
      <a:hlink>
        <a:srgbClr val="0000FF"/>
      </a:hlink>
      <a:folHlink>
        <a:srgbClr val="FF00FF"/>
      </a:folHlink>
    </a:clrScheme>
    <a:fontScheme name="Office Theme">
      <a:majorFont>
        <a:latin typeface="Helvetica"/>
        <a:ea typeface="Helvetica"/>
        <a:cs typeface="Helvetica"/>
      </a:majorFont>
      <a:minorFont>
        <a:latin typeface="Avenir Roman"/>
        <a:ea typeface="Avenir Roman"/>
        <a:cs typeface="Avenir Roman"/>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rotWithShape="0">
              <a:srgbClr val="000000">
                <a:alpha val="79999"/>
              </a:srgbClr>
            </a:outerShdw>
          </a:effectLst>
        </a:effectStyle>
        <a:effectStyle>
          <a:effectLst>
            <a:outerShdw blurRad="76200" rotWithShape="0">
              <a:srgbClr val="000000">
                <a:alpha val="79999"/>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outerShdw blurRad="76200" rotWithShape="0">
            <a:srgbClr val="000000">
              <a:alpha val="79999"/>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0065C1"/>
      </a:accent1>
      <a:accent2>
        <a:srgbClr val="189B1A"/>
      </a:accent2>
      <a:accent3>
        <a:srgbClr val="8F8F8F"/>
      </a:accent3>
      <a:accent4>
        <a:srgbClr val="707070"/>
      </a:accent4>
      <a:accent5>
        <a:srgbClr val="AAB8DD"/>
      </a:accent5>
      <a:accent6>
        <a:srgbClr val="158C16"/>
      </a:accent6>
      <a:hlink>
        <a:srgbClr val="0000FF"/>
      </a:hlink>
      <a:folHlink>
        <a:srgbClr val="FF00FF"/>
      </a:folHlink>
    </a:clrScheme>
    <a:fontScheme name="Office Theme">
      <a:majorFont>
        <a:latin typeface="Helvetica"/>
        <a:ea typeface="Helvetica"/>
        <a:cs typeface="Helvetica"/>
      </a:majorFont>
      <a:minorFont>
        <a:latin typeface="Avenir Roman"/>
        <a:ea typeface="Avenir Roman"/>
        <a:cs typeface="Avenir Roman"/>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rotWithShape="0">
              <a:srgbClr val="000000">
                <a:alpha val="79999"/>
              </a:srgbClr>
            </a:outerShdw>
          </a:effectLst>
        </a:effectStyle>
        <a:effectStyle>
          <a:effectLst>
            <a:outerShdw blurRad="76200" rotWithShape="0">
              <a:srgbClr val="000000">
                <a:alpha val="79999"/>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outerShdw blurRad="76200" rotWithShape="0">
            <a:srgbClr val="000000">
              <a:alpha val="79999"/>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{957E3594-B113-2249-9CE4-4C351080D7CC}tf10001076</Template>
  <TotalTime>1060</TotalTime>
  <Words>3888</Words>
  <Application>Microsoft Office PowerPoint</Application>
  <PresentationFormat>Custom</PresentationFormat>
  <Paragraphs>491</Paragraphs>
  <Slides>36</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Avenir Roman</vt:lpstr>
      <vt:lpstr>Helvetica</vt:lpstr>
      <vt:lpstr>Helvetica Light</vt:lpstr>
      <vt:lpstr>Office Theme</vt:lpstr>
      <vt:lpstr>  David McColl </vt:lpstr>
      <vt:lpstr>PowerPoint Presentation</vt:lpstr>
      <vt:lpstr> The SDPC</vt:lpstr>
      <vt:lpstr>PowerPoint Presentation</vt:lpstr>
      <vt:lpstr>DDRB</vt:lpstr>
      <vt:lpstr>DDRB continued</vt:lpstr>
      <vt:lpstr>Pensions </vt:lpstr>
      <vt:lpstr>Miscellaneous Issues</vt:lpstr>
      <vt:lpstr>CORONAVIRUS  On 23 March 2020 Scottish Government tells practices to stop face to face interaction with patients</vt:lpstr>
      <vt:lpstr>Financial Implications</vt:lpstr>
      <vt:lpstr>Who are Scottish Government? </vt:lpstr>
      <vt:lpstr>The Covid Timeline </vt:lpstr>
      <vt:lpstr>The Covid Timeline </vt:lpstr>
      <vt:lpstr>PowerPoint Presentation</vt:lpstr>
      <vt:lpstr>The  Covid Timeline </vt:lpstr>
      <vt:lpstr>The Covid Timeline </vt:lpstr>
      <vt:lpstr>The Covid Timeline </vt:lpstr>
      <vt:lpstr>The Mask </vt:lpstr>
      <vt:lpstr>The Covid Timeline </vt:lpstr>
      <vt:lpstr>The CovidTimeline </vt:lpstr>
      <vt:lpstr>The Covid Timeline </vt:lpstr>
      <vt:lpstr>The Covid Timeline </vt:lpstr>
      <vt:lpstr>The Covid Timeline </vt:lpstr>
      <vt:lpstr>The Covid Timeline </vt:lpstr>
      <vt:lpstr>The Covid Timeline </vt:lpstr>
      <vt:lpstr>The Covid Timeline </vt:lpstr>
      <vt:lpstr>The Covid Timeline </vt:lpstr>
      <vt:lpstr>The Covid Timeline </vt:lpstr>
      <vt:lpstr>The Covid Timeline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David McColl</dc:title>
  <dc:creator>Andrew Miller</dc:creator>
  <cp:lastModifiedBy>Kirsten Phillips</cp:lastModifiedBy>
  <cp:revision>83</cp:revision>
  <dcterms:modified xsi:type="dcterms:W3CDTF">2021-04-20T16:56:51Z</dcterms:modified>
</cp:coreProperties>
</file>